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4"/>
  </p:sldMasterIdLst>
  <p:notesMasterIdLst>
    <p:notesMasterId r:id="rId23"/>
  </p:notesMasterIdLst>
  <p:sldIdLst>
    <p:sldId id="335" r:id="rId5"/>
    <p:sldId id="337" r:id="rId6"/>
    <p:sldId id="348" r:id="rId7"/>
    <p:sldId id="336" r:id="rId8"/>
    <p:sldId id="338" r:id="rId9"/>
    <p:sldId id="339" r:id="rId10"/>
    <p:sldId id="343" r:id="rId11"/>
    <p:sldId id="340" r:id="rId12"/>
    <p:sldId id="341" r:id="rId13"/>
    <p:sldId id="344" r:id="rId14"/>
    <p:sldId id="342" r:id="rId15"/>
    <p:sldId id="347" r:id="rId16"/>
    <p:sldId id="346" r:id="rId17"/>
    <p:sldId id="345" r:id="rId18"/>
    <p:sldId id="349" r:id="rId19"/>
    <p:sldId id="351" r:id="rId20"/>
    <p:sldId id="352" r:id="rId21"/>
    <p:sldId id="353" r:id="rId2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FA04"/>
    <a:srgbClr val="7E168C"/>
    <a:srgbClr val="9411FD"/>
    <a:srgbClr val="F311F9"/>
    <a:srgbClr val="D8CEF3"/>
    <a:srgbClr val="7C70E9"/>
    <a:srgbClr val="FFF9E7"/>
    <a:srgbClr val="B6E4FF"/>
    <a:srgbClr val="ECE3F7"/>
    <a:srgbClr val="FFD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0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CC490-57AF-1A4F-9DB5-6CD554FB2E1C}" type="datetimeFigureOut">
              <a:rPr lang="es-ES_tradnl" smtClean="0"/>
              <a:t>30/5/24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E307F-51B9-E543-8A56-07024F52F5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421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B6E92-D184-3EB0-D08A-818B49072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D66690-5125-A76D-341B-99D25C681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C4A0F-6C79-A55E-266C-15FC8B0C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128B-83E7-2349-8243-7D5B18B6044F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1A254E-E2D6-FEFB-FD59-37DCB928B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8C6E7-94F0-C434-7B10-EC6A4AA9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27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4B523-CC8A-2250-D877-65150A689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566BF3-05F9-6C04-663C-C84BA268C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0FC8E-A293-F939-4BFA-D0520B54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C6C-483D-1E4B-AAFC-0F06C011C58F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8E035B-0D58-4D70-CA2D-569A9EA7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87BD66-3A18-42D2-89A7-111E5842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C5A83B-6767-C71B-7E5D-FF67115AA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7A7EAC-25B9-4E34-2720-A7A349560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DB561-CC82-712E-7A0E-255B7528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0E5B-622B-AA44-BA62-8D9447738A72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FBDF08-592C-C769-BB9E-AADDA692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1FEA80-81D4-8B9C-3CD4-B4EA4CAC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29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DA669-697F-AD80-46DA-05DEB3DB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6E1082-89FA-0ED1-EE9D-B0FADCAAE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72B645-367C-3383-CED2-B591553C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C0F5-7CA4-4A47-8430-30C4BBEAB24D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1BD818-8AA6-778E-D646-7BD9C8649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039E7E-AA43-650B-51EE-6CF1D55F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556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80371-ED83-8384-16B4-38426EB51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84C01B-52E7-B4F5-D6B5-C8B5B09A4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D89CD9-EB47-7314-6F99-D62E803D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8613-1A71-6D4E-846E-A42EF845021A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F7667C-3468-207D-99E6-96395BFC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54E08E-9C9D-1AFC-84D7-A80A5DFF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09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FD73-E1BA-78A7-11BD-5E805FEA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F0B9AA-C140-EF4A-BE8C-344F99722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5CAAA7-3E70-64BF-8763-94C05F849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3D3EF9-98E4-4FEC-01D5-C0507510F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9227-02C7-8143-9036-B50FBCF90AD8}" type="datetime1">
              <a:rPr lang="es-MX" smtClean="0"/>
              <a:t>30/05/24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5A5D10-F076-26C9-F26F-FD726078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170B8E-2A27-4F53-FDD8-E8C835D6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032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D19BA-C944-3929-729E-DB28003D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046F46-1BC4-8255-7C58-C0B4E1FC7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07A25F-25DB-D82A-061E-0A994F65E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C5FD06A-A209-7964-B5D8-DB0C241C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66F5C9-0759-653D-EE8A-4689E0E33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93DA9C-25A2-B67E-3E96-16B15164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3B0-AC31-734A-8F64-07D5104122BC}" type="datetime1">
              <a:rPr lang="es-MX" smtClean="0"/>
              <a:t>30/05/24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3396F7-D862-732E-262F-6DFEE1B9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FCDBDD-8964-DFB3-8BBA-DD16116B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87846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8D4E5-8CDB-881F-71D6-BAD76B22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524AE0-1A35-8AD3-3E29-94104D2E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6EC0-791B-8248-B9C8-2707F4FB1741}" type="datetime1">
              <a:rPr lang="es-MX" smtClean="0"/>
              <a:t>30/05/24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732FFC-9C27-1FD1-6D97-C56FBD3A1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DBD235E-DC5F-F740-B796-B1F3256C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21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0D31AB-6425-5DB7-4DAB-14788FBE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40A7-381F-414A-B057-157CB5D403ED}" type="datetime1">
              <a:rPr lang="es-MX" smtClean="0"/>
              <a:t>30/05/24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F3A924-3E38-05A2-323B-C0F40EDF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A20E25-6F3F-E6E6-9F36-EA52A235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68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29C4C-1148-6455-3CC4-E8A8F1CAF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465DB4-3EBE-79C9-EF6B-EEF67E85A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76778F-A894-0011-73CE-9A278479F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245F64-7A58-1883-2651-F3708014D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8503-4048-3B4D-A222-EFAAF0F965E6}" type="datetime1">
              <a:rPr lang="es-MX" smtClean="0"/>
              <a:t>30/05/24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1F10C1-2A51-D0F3-2C31-A3DADFB6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658FEE-65E3-D3B4-6C5D-E7D110E7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16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6A7DD-CDAB-B89C-81AD-1198EA335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4F340B-88E6-EEA4-9862-775104F3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5949A7-1DE1-4A7E-7F3E-E35FF0083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5A9DBA-F698-1E3D-1361-EF32CFCF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102-8929-BD4F-86E5-DEDA07F3B53B}" type="datetime1">
              <a:rPr lang="es-MX" smtClean="0"/>
              <a:t>30/05/24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685D82-C87C-DD7D-924D-761BD180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1C2B38-35B7-F8A6-49F2-CCF46F86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63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D959E7-1EA4-5FE8-2490-A1D97B75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B4D491-4FE4-69C1-476C-9D1CBE27F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795DD4-EBD4-4274-06E0-85EB95CDB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6DE3B0-AC31-734A-8F64-07D5104122BC}" type="datetime1">
              <a:rPr lang="es-MX" smtClean="0"/>
              <a:t>30/05/24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329D24-5ABF-CA83-608F-64204A16A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FCFE6-3045-913D-50E4-1C6E5D0F6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A157AC-A50E-426C-8F1F-93E1BA32A8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81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B46921-E608-04B4-627F-BC7DDF3D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1309297"/>
            <a:ext cx="3201366" cy="5020151"/>
          </a:xfrm>
        </p:spPr>
        <p:txBody>
          <a:bodyPr anchor="b">
            <a:normAutofit fontScale="90000"/>
          </a:bodyPr>
          <a:lstStyle/>
          <a:p>
            <a:pPr algn="r"/>
            <a:br>
              <a:rPr lang="es-MX" sz="4800" dirty="0">
                <a:solidFill>
                  <a:srgbClr val="FFFFFF"/>
                </a:solidFill>
              </a:rPr>
            </a:br>
            <a:br>
              <a:rPr lang="es-MX" sz="4800" dirty="0">
                <a:solidFill>
                  <a:srgbClr val="FFFFFF"/>
                </a:solidFill>
              </a:rPr>
            </a:br>
            <a:r>
              <a:rPr lang="es-MX" sz="4800" b="1" dirty="0">
                <a:solidFill>
                  <a:srgbClr val="FFFFFF"/>
                </a:solidFill>
              </a:rPr>
              <a:t>Justicia electoral y </a:t>
            </a:r>
            <a:r>
              <a:rPr lang="es-MX" sz="4800" b="1" dirty="0">
                <a:solidFill>
                  <a:srgbClr val="B6E4FF"/>
                </a:solidFill>
              </a:rPr>
              <a:t>acciones afirmativas </a:t>
            </a:r>
            <a:r>
              <a:rPr lang="es-MX" sz="4800" b="1" dirty="0">
                <a:solidFill>
                  <a:srgbClr val="FFFFFF"/>
                </a:solidFill>
              </a:rPr>
              <a:t>en Oaxaca</a:t>
            </a:r>
            <a:br>
              <a:rPr lang="es-MX" sz="4800" b="1" dirty="0">
                <a:solidFill>
                  <a:srgbClr val="FFFFFF"/>
                </a:solidFill>
              </a:rPr>
            </a:br>
            <a:r>
              <a:rPr lang="es-MX" sz="4800" b="1" dirty="0">
                <a:solidFill>
                  <a:srgbClr val="FFFF00"/>
                </a:solidFill>
              </a:rPr>
              <a:t>2021</a:t>
            </a:r>
            <a:endParaRPr lang="es-MX" sz="4800" b="1" dirty="0">
              <a:solidFill>
                <a:srgbClr val="FFFFFF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CA3A4-016D-5F6C-595C-6CC4CB81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4EC64A-0A7E-BD3D-8703-D494D67A9BAB}"/>
              </a:ext>
            </a:extLst>
          </p:cNvPr>
          <p:cNvSpPr txBox="1"/>
          <p:nvPr/>
        </p:nvSpPr>
        <p:spPr>
          <a:xfrm>
            <a:off x="6094476" y="4639047"/>
            <a:ext cx="5437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7030A0"/>
                </a:solidFill>
                <a:latin typeface="Bell MT" panose="02020503060305020303" pitchFamily="18" charset="77"/>
              </a:rPr>
              <a:t>Presentación de la cadena impugnativa RA/04/2021, SX-JDC-416/2021 y SUP-REC-187 /2021; y del juicio JDC/62/2021 (población LGBTTTQ+)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DAA0F95-91C2-993D-AE95-4FCB9C50D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83016" y="306276"/>
            <a:ext cx="6652989" cy="418775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E98F8E43-4827-8842-3B70-0CA40B184530}"/>
              </a:ext>
            </a:extLst>
          </p:cNvPr>
          <p:cNvSpPr txBox="1"/>
          <p:nvPr/>
        </p:nvSpPr>
        <p:spPr>
          <a:xfrm>
            <a:off x="1448440" y="398077"/>
            <a:ext cx="2589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74FA04"/>
                </a:solidFill>
              </a:rPr>
              <a:t>FICHA TEMÁTICA </a:t>
            </a:r>
          </a:p>
        </p:txBody>
      </p:sp>
      <p:sp>
        <p:nvSpPr>
          <p:cNvPr id="29" name="Cuadro de texto 4">
            <a:extLst>
              <a:ext uri="{FF2B5EF4-FFF2-40B4-BE49-F238E27FC236}">
                <a16:creationId xmlns:a16="http://schemas.microsoft.com/office/drawing/2014/main" id="{A48D03E6-E193-39C7-93F8-B024669903B7}"/>
              </a:ext>
            </a:extLst>
          </p:cNvPr>
          <p:cNvSpPr txBox="1"/>
          <p:nvPr/>
        </p:nvSpPr>
        <p:spPr>
          <a:xfrm>
            <a:off x="645190" y="442977"/>
            <a:ext cx="703925" cy="1327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80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F5496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MX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06521FBE-C29C-5B89-02C0-02F6E51C4BEE}"/>
              </a:ext>
            </a:extLst>
          </p:cNvPr>
          <p:cNvGrpSpPr/>
          <p:nvPr/>
        </p:nvGrpSpPr>
        <p:grpSpPr>
          <a:xfrm>
            <a:off x="3390611" y="4490950"/>
            <a:ext cx="3164033" cy="2232109"/>
            <a:chOff x="3390611" y="4490950"/>
            <a:chExt cx="3164033" cy="2232109"/>
          </a:xfrm>
        </p:grpSpPr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98739931-F4F6-6CB8-A405-F0F5E9218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0611" y="4490950"/>
              <a:ext cx="3164033" cy="2232109"/>
            </a:xfrm>
            <a:prstGeom prst="rect">
              <a:avLst/>
            </a:prstGeom>
          </p:spPr>
        </p:pic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6056F807-022C-C4F0-8E3C-D6C1DBFAC590}"/>
                </a:ext>
              </a:extLst>
            </p:cNvPr>
            <p:cNvSpPr txBox="1"/>
            <p:nvPr/>
          </p:nvSpPr>
          <p:spPr>
            <a:xfrm>
              <a:off x="4067546" y="6401404"/>
              <a:ext cx="1948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b="1" dirty="0">
                  <a:solidFill>
                    <a:srgbClr val="C00000"/>
                  </a:solidFill>
                </a:rPr>
                <a:t>Comisión de Género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33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E61B563-A4B2-5783-81AF-A2A053D7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52229"/>
            <a:ext cx="12192000" cy="1519356"/>
            <a:chOff x="0" y="-29768"/>
            <a:chExt cx="12202174" cy="151935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633BBC-8C60-7DC4-F0CC-CE3225109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CC98078-F2A2-725C-ED61-320B63B69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1CD4C03-24F0-57A9-530E-8F2ABABDC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80" y="2490952"/>
            <a:ext cx="10964915" cy="11199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800" b="1" dirty="0"/>
              <a:t>4. TERCER JUICIO: </a:t>
            </a:r>
            <a:r>
              <a:rPr lang="es-MX" sz="2800" b="1" dirty="0"/>
              <a:t>Expediente </a:t>
            </a:r>
            <a:r>
              <a:rPr lang="es-MX" sz="2800" b="1" dirty="0">
                <a:solidFill>
                  <a:srgbClr val="7C70E9"/>
                </a:solidFill>
              </a:rPr>
              <a:t>SUP-REC-187/2021</a:t>
            </a:r>
            <a:br>
              <a:rPr lang="es-MX" sz="2800" b="1" dirty="0"/>
            </a:br>
            <a:r>
              <a:rPr lang="es-MX" sz="2800" b="1" dirty="0"/>
              <a:t>Sala Regional Xalapa del Tribunal Electoral del Poder Judicial de la Federación </a:t>
            </a:r>
            <a:endParaRPr lang="en-US" sz="2800" b="1" dirty="0"/>
          </a:p>
        </p:txBody>
      </p:sp>
      <p:pic>
        <p:nvPicPr>
          <p:cNvPr id="19" name="Picture 18" descr="Archivos">
            <a:extLst>
              <a:ext uri="{FF2B5EF4-FFF2-40B4-BE49-F238E27FC236}">
                <a16:creationId xmlns:a16="http://schemas.microsoft.com/office/drawing/2014/main" id="{832C4E14-B800-E0AB-E5A1-411D0C076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233"/>
          <a:stretch/>
        </p:blipFill>
        <p:spPr>
          <a:xfrm>
            <a:off x="1" y="76782"/>
            <a:ext cx="12191998" cy="2414170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AA157AC-A50E-426C-8F1F-93E1BA32A8B5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10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324A35-39D1-9759-D22D-D833CE7D1AA5}"/>
              </a:ext>
            </a:extLst>
          </p:cNvPr>
          <p:cNvSpPr txBox="1"/>
          <p:nvPr/>
        </p:nvSpPr>
        <p:spPr>
          <a:xfrm>
            <a:off x="409905" y="3865748"/>
            <a:ext cx="11372193" cy="2800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RECURSO DE RECONSIDERACIÓN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EXPEDIENTE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</a:t>
            </a:r>
            <a:r>
              <a:rPr lang="es-MX" sz="1600" b="1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SUP-REC-187/2021 Y ACUMULADOS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ACTORA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Karina López Regalado y otras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AUTORIDAD RESPONSABLE: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Sala Regional del TEPJF,Tercera Circunscripción Plurinominal, con Sede en Xalapa, Veracruz.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TERCERO INTERESADO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Partido del Trabajo</a:t>
            </a:r>
          </a:p>
          <a:p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r>
              <a:rPr lang="es-MX" sz="1600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 RECLAMADO: 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sentencia SX-JDC-416/2021 Y ACUMULADOS que dictó la  Sala Xalapa,  por la que determinó confirmar la sentencia del Tribunal Electoral de Estado de Oaxaca en el recurso de apelación RA/04/21 y, en plenitud de jurisdicción confirmar, en lo que fue materia de impugnación, el acuerdo IEEPCO-CG-04/2021 emitido por el Consejo General del Instituto Estatal Electoral y de Participación Ciudadana de Oaxaca, por el que se aprobaron los Lineamientos para el registro de candidaturas.</a:t>
            </a:r>
          </a:p>
          <a:p>
            <a:pPr algn="r"/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Fecha de Resolución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24 de marzo de 2021</a:t>
            </a:r>
          </a:p>
        </p:txBody>
      </p:sp>
    </p:spTree>
    <p:extLst>
      <p:ext uri="{BB962C8B-B14F-4D97-AF65-F5344CB8AC3E}">
        <p14:creationId xmlns:p14="http://schemas.microsoft.com/office/powerpoint/2010/main" val="188885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4.</a:t>
            </a:r>
            <a:r>
              <a:rPr lang="es-MX" sz="4000" dirty="0">
                <a:solidFill>
                  <a:srgbClr val="FFFF00"/>
                </a:solidFill>
              </a:rPr>
              <a:t> Expediente SUP-REC-187/2021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Sala Superior del TEPJF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2C7E22-2D77-59F4-A953-59A6367563D4}"/>
              </a:ext>
            </a:extLst>
          </p:cNvPr>
          <p:cNvSpPr txBox="1"/>
          <p:nvPr/>
        </p:nvSpPr>
        <p:spPr>
          <a:xfrm>
            <a:off x="365283" y="1763893"/>
            <a:ext cx="4966144" cy="4625753"/>
          </a:xfrm>
          <a:prstGeom prst="rect">
            <a:avLst/>
          </a:prstGeom>
          <a:solidFill>
            <a:srgbClr val="ECE3F7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>
                <a:latin typeface="Bell MT" panose="02020503060305020303" pitchFamily="18" charset="77"/>
                <a:cs typeface="Arial" panose="020B0604020202020204" pitchFamily="34" charset="0"/>
              </a:rPr>
              <a:t>PLANTEAMIENTO PRINCIPAL DE LA PARTE ACTORA: MUJERES INDÍGENAS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La aprobación de los Lineamientos no transgredía el principio de certeza, porque no se trata de modificaciones legales fundamentales, sino de una instrumentación accesoria y temporal, cuya finalidad es precisar la forma en que los partidos habrán de cumplir su obligación constitucional de fomentar la participación política de los grupos en situación de vulnerabilidad.</a:t>
            </a:r>
          </a:p>
        </p:txBody>
      </p:sp>
      <p:sp>
        <p:nvSpPr>
          <p:cNvPr id="5" name="Rectángulo: esquinas redondeadas 9">
            <a:extLst>
              <a:ext uri="{FF2B5EF4-FFF2-40B4-BE49-F238E27FC236}">
                <a16:creationId xmlns:a16="http://schemas.microsoft.com/office/drawing/2014/main" id="{EC0E8CBD-E96B-94AE-72A3-10E8B31E0727}"/>
              </a:ext>
            </a:extLst>
          </p:cNvPr>
          <p:cNvSpPr/>
          <p:nvPr/>
        </p:nvSpPr>
        <p:spPr>
          <a:xfrm>
            <a:off x="5541197" y="1763893"/>
            <a:ext cx="6163123" cy="4827246"/>
          </a:xfrm>
          <a:prstGeom prst="roundRect">
            <a:avLst>
              <a:gd name="adj" fmla="val 11401"/>
            </a:avLst>
          </a:prstGeom>
          <a:solidFill>
            <a:srgbClr val="FFF9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SALA SUPERIOR: ELEMENTOS DEL RAZONAMIENTO</a:t>
            </a:r>
          </a:p>
          <a:p>
            <a:pPr algn="ctr"/>
            <a:endParaRPr lang="es-MX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Las acciones afirmativas no son modificaciones fundamentales porque son instrumentos para proteger y garantizar </a:t>
            </a:r>
            <a:r>
              <a:rPr lang="es-MX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derechos humanos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fundamentales consagrados constitucionalmente. 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Los lineamientos son una instrumentación accesoria y temporal, que tiende a modular determinados aspectos inherentes a la postulación de las candidaturas, y por tanto no transgreda el principio de certeza.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Cuando se emitieron los Lineamientos el 4 de enero se tenía tiempo suficiente para la definición de las candidaturas.  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Las adecuaciones a la normativa de los Lineamientos, requiere de un tiempo o plazo razonable: antes del periodo de registro.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es-MX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05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4.</a:t>
            </a:r>
            <a:r>
              <a:rPr lang="es-MX" sz="4000" dirty="0">
                <a:solidFill>
                  <a:srgbClr val="FFFF00"/>
                </a:solidFill>
              </a:rPr>
              <a:t> Expediente SUP-REC-187/2021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(continuación)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2C7E22-2D77-59F4-A953-59A6367563D4}"/>
              </a:ext>
            </a:extLst>
          </p:cNvPr>
          <p:cNvSpPr txBox="1"/>
          <p:nvPr/>
        </p:nvSpPr>
        <p:spPr>
          <a:xfrm>
            <a:off x="319798" y="1832627"/>
            <a:ext cx="7900879" cy="46228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>
                <a:latin typeface="Bell MT" panose="02020503060305020303" pitchFamily="18" charset="77"/>
                <a:cs typeface="Arial" panose="020B0604020202020204" pitchFamily="34" charset="0"/>
              </a:rPr>
              <a:t>Efectos de la Sentencia 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1) </a:t>
            </a:r>
            <a:r>
              <a:rPr lang="es-MX" b="1" dirty="0">
                <a:latin typeface="Bell MT" panose="02020503060305020303" pitchFamily="18" charset="77"/>
                <a:cs typeface="Arial" panose="020B0604020202020204" pitchFamily="34" charset="0"/>
              </a:rPr>
              <a:t>Revocar</a:t>
            </a: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 la sentencia SX-JDC-416/2021 y acumulados y, como consecuencia, revocar, la sentencia emitida por el Tribunal local RA/04/2021.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2) Dejar sin efectos los actos emitidos como consecuencia de la emisión y/o cumplimiento de las sentencias que son revocadas.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3) En plenitud de jurisdicción, </a:t>
            </a:r>
            <a:r>
              <a:rPr lang="es-MX" b="1" dirty="0">
                <a:latin typeface="Bell MT" panose="02020503060305020303" pitchFamily="18" charset="77"/>
                <a:cs typeface="Arial" panose="020B0604020202020204" pitchFamily="34" charset="0"/>
              </a:rPr>
              <a:t>confirma el acuerdo IEEPCO-CG-04/2021 </a:t>
            </a: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y los Lineamientos que mediante ese instrumento fueron emitidos.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Bell MT" panose="02020503060305020303" pitchFamily="18" charset="77"/>
                <a:cs typeface="Arial" panose="020B0604020202020204" pitchFamily="34" charset="0"/>
              </a:rPr>
              <a:t>4) El Instituto Estatal Electoral y de Participación Ciudadana de Oaxaca debe llevar a cabo todos los actos que sean necesarios y pertinentes para el cumplimiento inmediato de esta sentencia, a lo cual quedan vinculados partidos políticos, coaliciones y candidaturas comunes.</a:t>
            </a:r>
          </a:p>
        </p:txBody>
      </p:sp>
      <p:sp>
        <p:nvSpPr>
          <p:cNvPr id="3" name="Rectángulo: esquinas redondeadas 9">
            <a:extLst>
              <a:ext uri="{FF2B5EF4-FFF2-40B4-BE49-F238E27FC236}">
                <a16:creationId xmlns:a16="http://schemas.microsoft.com/office/drawing/2014/main" id="{CCB1F4F9-D081-BF22-9D5E-EBBBB1F0223B}"/>
              </a:ext>
            </a:extLst>
          </p:cNvPr>
          <p:cNvSpPr/>
          <p:nvPr/>
        </p:nvSpPr>
        <p:spPr>
          <a:xfrm>
            <a:off x="8666922" y="2757676"/>
            <a:ext cx="3008244" cy="3010224"/>
          </a:xfrm>
          <a:prstGeom prst="roundRect">
            <a:avLst>
              <a:gd name="adj" fmla="val 1140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RESOLUTIVO</a:t>
            </a:r>
          </a:p>
          <a:p>
            <a:pPr algn="ctr"/>
            <a:endParaRPr lang="es-MX" sz="20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SEGUNDO.- Se </a:t>
            </a:r>
            <a:r>
              <a:rPr lang="es-MX" sz="20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REVOCA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 la sentencia impugnada. </a:t>
            </a:r>
          </a:p>
          <a:p>
            <a:endParaRPr lang="es-MX" sz="20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3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E61B563-A4B2-5783-81AF-A2A053D7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52229"/>
            <a:ext cx="12192000" cy="1519356"/>
            <a:chOff x="0" y="-29768"/>
            <a:chExt cx="12202174" cy="151935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633BBC-8C60-7DC4-F0CC-CE3225109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CC98078-F2A2-725C-ED61-320B63B69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1CD4C03-24F0-57A9-530E-8F2ABABDC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80" y="2490952"/>
            <a:ext cx="10964915" cy="11199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dirty="0"/>
              <a:t>5. OTRO JUICIO: </a:t>
            </a:r>
            <a:r>
              <a:rPr lang="es-MX" sz="2800" b="1" dirty="0"/>
              <a:t>Expediente </a:t>
            </a:r>
            <a:r>
              <a:rPr lang="es-MX" sz="2800" b="1" dirty="0">
                <a:solidFill>
                  <a:srgbClr val="7C70E9"/>
                </a:solidFill>
              </a:rPr>
              <a:t>JDC/62/2021</a:t>
            </a:r>
            <a:br>
              <a:rPr lang="es-MX" sz="2800" b="1" dirty="0"/>
            </a:br>
            <a:r>
              <a:rPr lang="es-MX" sz="2800" b="1" dirty="0"/>
              <a:t>Tribunal Electoral del Estado de Oaxaca (TEEO)</a:t>
            </a:r>
            <a:endParaRPr lang="en-US" sz="2800" b="1" dirty="0"/>
          </a:p>
        </p:txBody>
      </p:sp>
      <p:pic>
        <p:nvPicPr>
          <p:cNvPr id="19" name="Picture 18" descr="Archivos">
            <a:extLst>
              <a:ext uri="{FF2B5EF4-FFF2-40B4-BE49-F238E27FC236}">
                <a16:creationId xmlns:a16="http://schemas.microsoft.com/office/drawing/2014/main" id="{832C4E14-B800-E0AB-E5A1-411D0C076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233"/>
          <a:stretch/>
        </p:blipFill>
        <p:spPr>
          <a:xfrm>
            <a:off x="1" y="76782"/>
            <a:ext cx="12191998" cy="2414170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AA157AC-A50E-426C-8F1F-93E1BA32A8B5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13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324A35-39D1-9759-D22D-D833CE7D1AA5}"/>
              </a:ext>
            </a:extLst>
          </p:cNvPr>
          <p:cNvSpPr txBox="1"/>
          <p:nvPr/>
        </p:nvSpPr>
        <p:spPr>
          <a:xfrm>
            <a:off x="409905" y="3582154"/>
            <a:ext cx="11372193" cy="3139321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37000">
                <a:schemeClr val="accent1">
                  <a:lumMod val="20000"/>
                  <a:lumOff val="80000"/>
                </a:schemeClr>
              </a:gs>
              <a:gs pos="72000">
                <a:srgbClr val="D8CEF3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JUICIO PARA LA PROTECCIÓN DE LOS DERECHOS POLÍTICO ELECTORALES DEL CIUDADANO </a:t>
            </a:r>
          </a:p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EXPEDIENTE: </a:t>
            </a:r>
            <a:r>
              <a:rPr lang="es-MX" b="1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JDC/62/2021</a:t>
            </a:r>
          </a:p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ACTORA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Fanny María Fraginals Aguilar</a:t>
            </a:r>
          </a:p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AUTORIDAD RESPONSABLE: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Consejo General del Instituto Estatal Electoral y de Participación Ciudadana de Oaxaca</a:t>
            </a:r>
          </a:p>
          <a:p>
            <a:endParaRPr lang="es-MX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 RECLAMADO: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omisión del Instituto Estatal Electoral y de Participación Ciudadana (IEPPCO) de emitir los Lineamientos a través de acciones afirmativas en su vertiente de cuotas, para obligar a los partidos políticos a que postulen un número específico de candidaturas para </a:t>
            </a:r>
            <a:r>
              <a:rPr lang="es-MX" b="1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los grupos LGBTTTIQ+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en situación de vulnerabilidad.</a:t>
            </a:r>
          </a:p>
          <a:p>
            <a:endParaRPr lang="es-MX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r"/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Fecha de Resolución: 17 de marzo/2021</a:t>
            </a:r>
          </a:p>
        </p:txBody>
      </p:sp>
    </p:spTree>
    <p:extLst>
      <p:ext uri="{BB962C8B-B14F-4D97-AF65-F5344CB8AC3E}">
        <p14:creationId xmlns:p14="http://schemas.microsoft.com/office/powerpoint/2010/main" val="2305705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5.</a:t>
            </a:r>
            <a:r>
              <a:rPr lang="es-MX" sz="4000" dirty="0">
                <a:solidFill>
                  <a:srgbClr val="FFFF00"/>
                </a:solidFill>
              </a:rPr>
              <a:t> Expediente JDC/62/2021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Tribunal Electoral del Estado de Oaxaca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6" name="Rectángulo: esquinas redondeadas 9">
            <a:extLst>
              <a:ext uri="{FF2B5EF4-FFF2-40B4-BE49-F238E27FC236}">
                <a16:creationId xmlns:a16="http://schemas.microsoft.com/office/drawing/2014/main" id="{6F8C8820-59CA-5B1F-A606-074EBF7248F4}"/>
              </a:ext>
            </a:extLst>
          </p:cNvPr>
          <p:cNvSpPr/>
          <p:nvPr/>
        </p:nvSpPr>
        <p:spPr>
          <a:xfrm>
            <a:off x="149902" y="1757445"/>
            <a:ext cx="4826831" cy="4697986"/>
          </a:xfrm>
          <a:prstGeom prst="roundRect">
            <a:avLst>
              <a:gd name="adj" fmla="val 11401"/>
            </a:avLst>
          </a:prstGeom>
          <a:solidFill>
            <a:srgbClr val="D8C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Agravios</a:t>
            </a:r>
          </a:p>
          <a:p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Que el IEEPCO implementó acciones afirmativas a favor de grupos vulnerables, sin embargo, entre ellas no se encuentra la comunidad </a:t>
            </a:r>
            <a:r>
              <a:rPr lang="es-MX" sz="20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LGBTTIQ+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, que también pertenece a estos grupos.</a:t>
            </a:r>
          </a:p>
          <a:p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pretención de que el TEEO ordene al Consejo General del IEEPCO que establezca en los Lineamientos, fórmulas y cantidades de candidaturas que se deben de asignar cono parte de la acción afirmativa en beneficio de la comunidad </a:t>
            </a:r>
            <a:r>
              <a:rPr lang="es-MX" sz="20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LGBTTTIQ+</a:t>
            </a:r>
          </a:p>
        </p:txBody>
      </p:sp>
      <p:sp>
        <p:nvSpPr>
          <p:cNvPr id="12" name="Rectángulo: esquinas redondeadas 9">
            <a:extLst>
              <a:ext uri="{FF2B5EF4-FFF2-40B4-BE49-F238E27FC236}">
                <a16:creationId xmlns:a16="http://schemas.microsoft.com/office/drawing/2014/main" id="{A42AC89B-8EE6-ECA6-745B-D7BEEF4D3412}"/>
              </a:ext>
            </a:extLst>
          </p:cNvPr>
          <p:cNvSpPr/>
          <p:nvPr/>
        </p:nvSpPr>
        <p:spPr>
          <a:xfrm>
            <a:off x="5131362" y="1757446"/>
            <a:ext cx="6717407" cy="4697985"/>
          </a:xfrm>
          <a:prstGeom prst="roundRect">
            <a:avLst>
              <a:gd name="adj" fmla="val 1140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Puntos de interés  y argumentación del TEEO</a:t>
            </a:r>
          </a:p>
          <a:p>
            <a:pPr algn="ctr"/>
            <a:endParaRPr lang="es-MX" sz="2000" b="1" dirty="0">
              <a:solidFill>
                <a:srgbClr val="9411FD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Perspectiva sobre la identidad LGBTTTIQ+: retoma los conceptos y definiciones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Establece la problemática de </a:t>
            </a:r>
            <a:r>
              <a:rPr lang="es-MX" sz="20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discriminación 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que sufre el sector de la diversidad sexual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Analiza el concepto de </a:t>
            </a:r>
            <a:r>
              <a:rPr lang="es-MX" sz="20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acciones afirmativas 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 partir de la normativa internacional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Articula ambos conceptos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Particulariza el derecho a la </a:t>
            </a:r>
            <a:r>
              <a:rPr lang="es-MX" sz="20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autoadscripción sexo genérica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Señala que, aunque en Oaxaca el código civil ya permite a las personas LGBTTTIQ+ obtener una identidad de acuerdo al género al que se autoadscriben, no es suficiente. </a:t>
            </a:r>
          </a:p>
        </p:txBody>
      </p:sp>
    </p:spTree>
    <p:extLst>
      <p:ext uri="{BB962C8B-B14F-4D97-AF65-F5344CB8AC3E}">
        <p14:creationId xmlns:p14="http://schemas.microsoft.com/office/powerpoint/2010/main" val="3710137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5.</a:t>
            </a:r>
            <a:r>
              <a:rPr lang="es-MX" sz="4000" dirty="0">
                <a:solidFill>
                  <a:srgbClr val="FFFF00"/>
                </a:solidFill>
              </a:rPr>
              <a:t> Expediente JDC/62/2021</a:t>
            </a:r>
          </a:p>
          <a:p>
            <a:pPr algn="ctr"/>
            <a:r>
              <a:rPr lang="es-MX" sz="4000" dirty="0">
                <a:solidFill>
                  <a:schemeClr val="bg1"/>
                </a:solidFill>
              </a:rPr>
              <a:t>(Continuación)</a:t>
            </a:r>
          </a:p>
        </p:txBody>
      </p:sp>
      <p:sp>
        <p:nvSpPr>
          <p:cNvPr id="2" name="Rectángulo: esquinas redondeadas 9">
            <a:extLst>
              <a:ext uri="{FF2B5EF4-FFF2-40B4-BE49-F238E27FC236}">
                <a16:creationId xmlns:a16="http://schemas.microsoft.com/office/drawing/2014/main" id="{B366C45F-F4C6-3E90-4482-BEE4DA8CFDD7}"/>
              </a:ext>
            </a:extLst>
          </p:cNvPr>
          <p:cNvSpPr/>
          <p:nvPr/>
        </p:nvSpPr>
        <p:spPr>
          <a:xfrm>
            <a:off x="1239336" y="1913656"/>
            <a:ext cx="9567209" cy="4541775"/>
          </a:xfrm>
          <a:prstGeom prst="roundRect">
            <a:avLst>
              <a:gd name="adj" fmla="val 11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3317BAE-C06E-5CBC-CF1E-3153E70D9405}"/>
              </a:ext>
            </a:extLst>
          </p:cNvPr>
          <p:cNvSpPr/>
          <p:nvPr/>
        </p:nvSpPr>
        <p:spPr>
          <a:xfrm>
            <a:off x="1735194" y="2622819"/>
            <a:ext cx="8770356" cy="279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400" b="1" dirty="0">
                <a:latin typeface="Bell MT" panose="02020503060305020303" pitchFamily="18" charset="77"/>
                <a:cs typeface="Arial" panose="020B0604020202020204" pitchFamily="34" charset="0"/>
              </a:rPr>
              <a:t>Único</a:t>
            </a:r>
            <a:r>
              <a:rPr lang="es-ES_tradnl" sz="2400" dirty="0">
                <a:latin typeface="Bell MT" panose="02020503060305020303" pitchFamily="18" charset="77"/>
                <a:cs typeface="Arial" panose="020B0604020202020204" pitchFamily="34" charset="0"/>
              </a:rPr>
              <a:t>. Se ordena al Consejo General del IEEPCO, para que emita lineamientos que establezcan de manera concreta una cuota específica a favor de personas que integran la comunidad </a:t>
            </a:r>
            <a:r>
              <a:rPr lang="es-ES_tradnl" sz="2400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LGBTTTIQ+ </a:t>
            </a:r>
            <a:r>
              <a:rPr lang="es-ES_tradnl" sz="2400" dirty="0">
                <a:latin typeface="Bell MT" panose="02020503060305020303" pitchFamily="18" charset="77"/>
                <a:cs typeface="Arial" panose="020B0604020202020204" pitchFamily="34" charset="0"/>
              </a:rPr>
              <a:t>siempre que se garantice la inclusión, en un plazo de tres días a partir de la notificación de esta determinación.</a:t>
            </a:r>
          </a:p>
        </p:txBody>
      </p:sp>
    </p:spTree>
    <p:extLst>
      <p:ext uri="{BB962C8B-B14F-4D97-AF65-F5344CB8AC3E}">
        <p14:creationId xmlns:p14="http://schemas.microsoft.com/office/powerpoint/2010/main" val="285548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B46921-E608-04B4-627F-BC7DDF3D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888" y="748299"/>
            <a:ext cx="2880828" cy="45005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z="3200" b="1" dirty="0">
                <a:solidFill>
                  <a:srgbClr val="FFFFFF"/>
                </a:solidFill>
              </a:rPr>
              <a:t>6. Esquema de los juicios presentados durante en el proceso electoral 2020-2021 en relación con las acciones afirmativas</a:t>
            </a:r>
            <a:endParaRPr lang="es-ES_tradnl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CA3A4-016D-5F6C-595C-6CC4CB81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EC8B499C-F925-0697-EBD3-BCF8066AB9D3}"/>
              </a:ext>
            </a:extLst>
          </p:cNvPr>
          <p:cNvGrpSpPr/>
          <p:nvPr/>
        </p:nvGrpSpPr>
        <p:grpSpPr>
          <a:xfrm>
            <a:off x="4210976" y="1488541"/>
            <a:ext cx="7808650" cy="4270991"/>
            <a:chOff x="4210976" y="1488541"/>
            <a:chExt cx="7808650" cy="4270991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2A8F4534-9E45-2271-76BD-61522CFE8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10976" y="1488541"/>
              <a:ext cx="7808650" cy="4270991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3070DC6C-AB8F-7667-60E3-09DA9E0567BC}"/>
                </a:ext>
              </a:extLst>
            </p:cNvPr>
            <p:cNvSpPr txBox="1"/>
            <p:nvPr/>
          </p:nvSpPr>
          <p:spPr>
            <a:xfrm>
              <a:off x="8691936" y="4025384"/>
              <a:ext cx="1041865" cy="163121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MX" sz="1000" b="1" dirty="0">
                  <a:solidFill>
                    <a:srgbClr val="9411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 de marzo de 2021</a:t>
              </a:r>
            </a:p>
            <a:p>
              <a:r>
                <a:rPr lang="es-MX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Resolución del TEEO</a:t>
              </a:r>
            </a:p>
            <a:p>
              <a:r>
                <a:rPr lang="es-MX" sz="1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JDC/62/2021</a:t>
              </a:r>
            </a:p>
            <a:p>
              <a:r>
                <a:rPr lang="es-MX" sz="1000" b="1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REVOCA parcialmente para incluir a la comunidad LGBTTTQ+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3428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7. Resumen cronológico y modificaciones a los Lineamientos de paridad y acciones afirmativas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05BB73B-5B73-F7C6-D4D2-C859F5067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224" y="1925126"/>
            <a:ext cx="8329551" cy="482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90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459347" y="334385"/>
            <a:ext cx="11388096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rgbClr val="FFFFFF"/>
                </a:solidFill>
                <a:latin typeface="Bell MT" panose="02020503060305020303" pitchFamily="18" charset="77"/>
              </a:rPr>
              <a:t> 8. Características de las </a:t>
            </a:r>
            <a:r>
              <a:rPr lang="es-MX" sz="4000" b="1" dirty="0">
                <a:solidFill>
                  <a:srgbClr val="FFC000"/>
                </a:solidFill>
                <a:latin typeface="Bell MT" panose="02020503060305020303" pitchFamily="18" charset="77"/>
              </a:rPr>
              <a:t>cuotas</a:t>
            </a:r>
            <a:r>
              <a:rPr lang="es-MX" sz="4000" b="1" dirty="0">
                <a:solidFill>
                  <a:srgbClr val="FFFFFF"/>
                </a:solidFill>
                <a:latin typeface="Bell MT" panose="02020503060305020303" pitchFamily="18" charset="77"/>
              </a:rPr>
              <a:t> por acción afirmativa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  <a:latin typeface="Bell MT" panose="02020503060305020303" pitchFamily="18" charset="77"/>
              </a:rPr>
              <a:t>(proceso electoral 2020-2021)</a:t>
            </a:r>
            <a:endParaRPr lang="es-MX" sz="4000" dirty="0">
              <a:solidFill>
                <a:schemeClr val="bg1"/>
              </a:solidFill>
              <a:latin typeface="Bell MT" panose="02020503060305020303" pitchFamily="18" charset="77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13CD3B-2502-A9F5-A635-9DBF3FA23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472274"/>
              </p:ext>
            </p:extLst>
          </p:nvPr>
        </p:nvGraphicFramePr>
        <p:xfrm>
          <a:off x="850868" y="2234120"/>
          <a:ext cx="10605053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306">
                  <a:extLst>
                    <a:ext uri="{9D8B030D-6E8A-4147-A177-3AD203B41FA5}">
                      <a16:colId xmlns:a16="http://schemas.microsoft.com/office/drawing/2014/main" val="2628204938"/>
                    </a:ext>
                  </a:extLst>
                </a:gridCol>
                <a:gridCol w="2899305">
                  <a:extLst>
                    <a:ext uri="{9D8B030D-6E8A-4147-A177-3AD203B41FA5}">
                      <a16:colId xmlns:a16="http://schemas.microsoft.com/office/drawing/2014/main" val="768557788"/>
                    </a:ext>
                  </a:extLst>
                </a:gridCol>
                <a:gridCol w="1854425">
                  <a:extLst>
                    <a:ext uri="{9D8B030D-6E8A-4147-A177-3AD203B41FA5}">
                      <a16:colId xmlns:a16="http://schemas.microsoft.com/office/drawing/2014/main" val="3430539876"/>
                    </a:ext>
                  </a:extLst>
                </a:gridCol>
                <a:gridCol w="5070017">
                  <a:extLst>
                    <a:ext uri="{9D8B030D-6E8A-4147-A177-3AD203B41FA5}">
                      <a16:colId xmlns:a16="http://schemas.microsoft.com/office/drawing/2014/main" val="3125759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Categoría (personas)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 DIPUTACIONES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AYUNTAMIENTOS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737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Indígenas y afromexicanas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5</a:t>
                      </a:r>
                      <a:r>
                        <a:rPr lang="es-MX" dirty="0"/>
                        <a:t> FÓRMULAS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35% </a:t>
                      </a:r>
                      <a:r>
                        <a:rPr lang="es-MX" dirty="0"/>
                        <a:t>de las candidaturas por cada segmento de competitividad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378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Discapacidad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1</a:t>
                      </a:r>
                      <a:r>
                        <a:rPr lang="es-MX" dirty="0"/>
                        <a:t> FÓRMULA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5% </a:t>
                      </a:r>
                      <a:r>
                        <a:rPr lang="es-MX" dirty="0"/>
                        <a:t>de las candidaturas en cada segmento de competitividad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58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Jóvenes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 FÓRMULA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10% 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de las candidaturas en cada segmento de competitividad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025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Mayores de 60 años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 FÓRMULA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10% 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de las candidaturas en cada segmento de competitividad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18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LGBTTTQ+ Muxe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FÓRMULA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3% </a:t>
                      </a:r>
                      <a:r>
                        <a:rPr kumimoji="0" lang="es-MX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las candidaturas.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51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4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FFFFFF"/>
                </a:solidFill>
              </a:rPr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C33BCA-C918-1597-720C-9750A47D1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32" y="1622745"/>
            <a:ext cx="11272839" cy="47467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1. Antecedentes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2. PRIMER JUICIO: Expediente </a:t>
            </a:r>
            <a:r>
              <a:rPr lang="es-MX" sz="2000" b="1" dirty="0">
                <a:solidFill>
                  <a:srgbClr val="C00000"/>
                </a:solidFill>
                <a:latin typeface="Bell MT" panose="02020503060305020303" pitchFamily="18" charset="77"/>
              </a:rPr>
              <a:t>RA/04/2021 </a:t>
            </a:r>
            <a:r>
              <a:rPr lang="es-MX" sz="2000" b="1" dirty="0">
                <a:latin typeface="Bell MT" panose="02020503060305020303" pitchFamily="18" charset="77"/>
              </a:rPr>
              <a:t>del Tribunal Electoral del Estado de Oaxaca (TEEO)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3. SEGUNDO JUICIO: Expediente </a:t>
            </a:r>
            <a:r>
              <a:rPr lang="es-MX" sz="2000" b="1" dirty="0">
                <a:solidFill>
                  <a:srgbClr val="C00000"/>
                </a:solidFill>
                <a:latin typeface="Bell MT" panose="02020503060305020303" pitchFamily="18" charset="77"/>
              </a:rPr>
              <a:t>SX-JDC-416/2021 </a:t>
            </a:r>
            <a:r>
              <a:rPr lang="es-MX" sz="2000" b="1" dirty="0">
                <a:latin typeface="Bell MT" panose="02020503060305020303" pitchFamily="18" charset="77"/>
              </a:rPr>
              <a:t>de la Sala Regional Xalapa del Tribunal Electoral del Poder Judicial de la Federación (TEPJF)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4. TERCER JUICIO: Expediente </a:t>
            </a:r>
            <a:r>
              <a:rPr lang="es-MX" sz="2000" b="1" dirty="0">
                <a:solidFill>
                  <a:srgbClr val="C00000"/>
                </a:solidFill>
                <a:latin typeface="Bell MT" panose="02020503060305020303" pitchFamily="18" charset="77"/>
              </a:rPr>
              <a:t>SUP-REC-187/2021</a:t>
            </a:r>
            <a:r>
              <a:rPr lang="es-MX" sz="2000" b="1" dirty="0">
                <a:latin typeface="Bell MT" panose="02020503060305020303" pitchFamily="18" charset="77"/>
              </a:rPr>
              <a:t> de la Sala Superior del Tribunal Electoral del Poder Judicial de la Federación (TEPJF)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5. OTRO JUICIO: Expediente </a:t>
            </a:r>
            <a:r>
              <a:rPr lang="es-MX" sz="2000" b="1" dirty="0">
                <a:solidFill>
                  <a:srgbClr val="9411FD"/>
                </a:solidFill>
                <a:latin typeface="Bell MT" panose="02020503060305020303" pitchFamily="18" charset="77"/>
              </a:rPr>
              <a:t>JDC/62/2021.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6. Esquema de los juicios presentados en el proceso electoral 2020-2021 en relación con las acciones afirmativas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7. Resumen cronológico y modificaciones a los Lineamientos de paridad y acciones afirmativas.</a:t>
            </a:r>
          </a:p>
          <a:p>
            <a:pPr marL="0" indent="0">
              <a:buNone/>
            </a:pPr>
            <a:r>
              <a:rPr lang="es-MX" sz="2000" b="1" dirty="0">
                <a:latin typeface="Bell MT" panose="02020503060305020303" pitchFamily="18" charset="77"/>
              </a:rPr>
              <a:t>8. Características de las cuotas por acción afirmativa (proceso electoral 2020-2021)</a:t>
            </a:r>
            <a:endParaRPr lang="es-MX" sz="2000" dirty="0"/>
          </a:p>
          <a:p>
            <a:endParaRPr lang="es-MX" sz="2000" dirty="0">
              <a:latin typeface="Bell MT" panose="02020503060305020303" pitchFamily="18" charset="77"/>
              <a:ea typeface="Calibri" panose="020F050202020403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6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FFFFFF"/>
                </a:solidFill>
              </a:rPr>
              <a:t> 1. </a:t>
            </a:r>
            <a:r>
              <a:rPr lang="es-MX" b="1" dirty="0">
                <a:solidFill>
                  <a:srgbClr val="FFFFFF"/>
                </a:solidFill>
                <a:latin typeface="Bell MT" panose="02020503060305020303" pitchFamily="18" charset="77"/>
              </a:rPr>
              <a:t>Antecedentes</a:t>
            </a:r>
            <a:r>
              <a:rPr lang="es-MX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C33BCA-C918-1597-720C-9750A47D1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32" y="2072567"/>
            <a:ext cx="11272839" cy="4296916"/>
          </a:xfrm>
        </p:spPr>
        <p:txBody>
          <a:bodyPr anchor="ctr">
            <a:normAutofit/>
          </a:bodyPr>
          <a:lstStyle/>
          <a:p>
            <a:r>
              <a:rPr lang="es-MX" sz="2000" dirty="0">
                <a:latin typeface="Bell MT" panose="02020503060305020303" pitchFamily="18" charset="77"/>
              </a:rPr>
              <a:t>El Instituto Estatal Electoral y de Participación Ciudadana del Estado de Oaxaca (IEEPCO) emitio el </a:t>
            </a:r>
            <a:r>
              <a:rPr lang="es-MX" sz="2000" b="1" dirty="0">
                <a:latin typeface="Bell MT" panose="02020503060305020303" pitchFamily="18" charset="77"/>
              </a:rPr>
              <a:t>Acuerdo </a:t>
            </a:r>
            <a:r>
              <a:rPr lang="es-MX" sz="2000" b="1" dirty="0">
                <a:effectLst/>
                <a:latin typeface="Bell MT" panose="02020503060305020303" pitchFamily="18" charset="77"/>
                <a:ea typeface="Calibri" panose="020F0502020204030204" pitchFamily="34" charset="0"/>
              </a:rPr>
              <a:t>IEEPCO-CG-04/2021 </a:t>
            </a:r>
            <a:r>
              <a:rPr lang="es-MX" sz="2000" dirty="0">
                <a:effectLst/>
                <a:latin typeface="Bell MT" panose="02020503060305020303" pitchFamily="18" charset="77"/>
                <a:ea typeface="Calibri" panose="020F0502020204030204" pitchFamily="34" charset="0"/>
              </a:rPr>
              <a:t>(4 de enero de 2021), mediante los cuales se aprobaron los:</a:t>
            </a:r>
          </a:p>
          <a:p>
            <a:pPr lvl="1"/>
            <a:r>
              <a:rPr lang="es-MX" sz="2000" b="1" dirty="0">
                <a:solidFill>
                  <a:srgbClr val="0070C0"/>
                </a:solidFill>
                <a:effectLst/>
                <a:latin typeface="Bell MT" panose="02020503060305020303" pitchFamily="18" charset="77"/>
                <a:ea typeface="Calibri" panose="020F0502020204030204" pitchFamily="34" charset="0"/>
              </a:rPr>
              <a:t>“Lineamientos en materia de paridad de género que deberán observar los partidos políticos, coaliciones, candidaturas comunes e independientes, en el registro de sus candidaturas ante el Instituto Estatal Electoral y de Participación Ciudadana de Oaxaca” </a:t>
            </a:r>
            <a:endParaRPr lang="es-MX" sz="2000" dirty="0">
              <a:solidFill>
                <a:srgbClr val="0070C0"/>
              </a:solidFill>
              <a:effectLst/>
              <a:latin typeface="Bell MT" panose="0202050306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En estos lineamientos se establecieron las </a:t>
            </a:r>
            <a:r>
              <a:rPr lang="es-MX" sz="2000" b="1" dirty="0">
                <a:solidFill>
                  <a:srgbClr val="C00000"/>
                </a:solidFill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cuotas</a:t>
            </a:r>
            <a:r>
              <a:rPr lang="es-MX" sz="2000" dirty="0"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 de postulaciones que los partidos políticos y coaliciones debían observar a favor de personas</a:t>
            </a:r>
            <a:r>
              <a:rPr lang="es-MX" sz="2000" b="1" dirty="0"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 indígenas, afromexicanas, con discapacidad, mayores de 60 años y jóvenes </a:t>
            </a:r>
            <a:r>
              <a:rPr lang="es-MX" sz="2000" dirty="0"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(entre 18 y 29 años), respetando el </a:t>
            </a:r>
            <a:r>
              <a:rPr lang="es-MX" sz="2000" dirty="0">
                <a:solidFill>
                  <a:srgbClr val="7C70E9"/>
                </a:solidFill>
                <a:effectLst/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principio constitucional de paridad. </a:t>
            </a:r>
          </a:p>
          <a:p>
            <a:r>
              <a:rPr lang="es-MX" sz="2000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Las cuotas se establecieron para todos los cargos de elección popular del proceso electoral 2020-2021, en consonancia con las resoluciones de la Sala Superior del Tribunal Electoral del Poder Judicial de la Federación (SUP-RAP-121/2020 y SUP-RAP-21/2021), mismas que se tradujeron en lineamientos nacionales del Instituto Nacional Electoral  (INE/CG/572/2020 e INE/CG/18/2021) a favor de acciones afirmativas de carácter electoral, haciendo posible la garantía de derechos político electorales para compensar a grupos y remediar situaciones de vulnerabilidad, desventaja o discriminación. </a:t>
            </a:r>
            <a:endParaRPr lang="es-MX" sz="2000" dirty="0">
              <a:effectLst/>
              <a:latin typeface="Bell MT" panose="0202050306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latin typeface="Bell MT" panose="02020503060305020303" pitchFamily="18" charset="77"/>
              <a:ea typeface="Calibri" panose="020F050202020403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1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E61B563-A4B2-5783-81AF-A2A053D7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52229"/>
            <a:ext cx="12192000" cy="1519356"/>
            <a:chOff x="0" y="-29768"/>
            <a:chExt cx="12202174" cy="151935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633BBC-8C60-7DC4-F0CC-CE3225109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CC98078-F2A2-725C-ED61-320B63B69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1CD4C03-24F0-57A9-530E-8F2ABABDC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80" y="2490952"/>
            <a:ext cx="10176641" cy="11199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dirty="0"/>
              <a:t>2. PRIMER JUICIO: </a:t>
            </a:r>
            <a:r>
              <a:rPr lang="es-MX" sz="2800" b="1" dirty="0"/>
              <a:t>Expediente </a:t>
            </a:r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RA/04/2021 </a:t>
            </a:r>
            <a:br>
              <a:rPr lang="es-MX" sz="2800" b="1" dirty="0"/>
            </a:br>
            <a:r>
              <a:rPr lang="es-MX" sz="2800" b="1" dirty="0"/>
              <a:t>Tribunal Electoral del Estado de Oaxaca (TEEO)</a:t>
            </a:r>
            <a:endParaRPr lang="en-US" sz="2800" b="1" dirty="0"/>
          </a:p>
        </p:txBody>
      </p:sp>
      <p:pic>
        <p:nvPicPr>
          <p:cNvPr id="19" name="Picture 18" descr="Archivos">
            <a:extLst>
              <a:ext uri="{FF2B5EF4-FFF2-40B4-BE49-F238E27FC236}">
                <a16:creationId xmlns:a16="http://schemas.microsoft.com/office/drawing/2014/main" id="{832C4E14-B800-E0AB-E5A1-411D0C076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233"/>
          <a:stretch/>
        </p:blipFill>
        <p:spPr>
          <a:xfrm>
            <a:off x="1" y="76782"/>
            <a:ext cx="12191998" cy="2414170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AA157AC-A50E-426C-8F1F-93E1BA32A8B5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324A35-39D1-9759-D22D-D833CE7D1AA5}"/>
              </a:ext>
            </a:extLst>
          </p:cNvPr>
          <p:cNvSpPr txBox="1"/>
          <p:nvPr/>
        </p:nvSpPr>
        <p:spPr>
          <a:xfrm>
            <a:off x="409902" y="3856072"/>
            <a:ext cx="11372193" cy="26161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MEDIO DE IMPUGNACIÓN: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RECURSO DE APELACIÓN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EXPEDIENTE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</a:t>
            </a:r>
            <a:r>
              <a:rPr lang="es-MX" sz="1600" b="1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RA/04/2021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ACTOR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Partido del Trabajo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AUTORIDAD RESPONSABLE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Consejo General del Instituto Estatal Electoral y de Participación Ciudadana de Oaxaca (IEEPCO)</a:t>
            </a:r>
          </a:p>
          <a:p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r>
              <a:rPr lang="es-MX" sz="1600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 RECLAMADO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 Los “</a:t>
            </a:r>
            <a:r>
              <a:rPr lang="es-MX" sz="1600" i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Lineamientos en materia de paridad de género que deberán observar los partidos políticos, coaliciones, candidaturas comunes e independientes en el registro de sus candidaturas ante el Instituto Estatal Electoral y de Participación Ciudadana de Oaxaca”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 aprobados por el Consejo General del IEEPCO en el Acuerdo IEEPCO-CG-04/2021. </a:t>
            </a:r>
          </a:p>
          <a:p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r"/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Fecha de la Resolución: </a:t>
            </a:r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21 de febrero de 2021</a:t>
            </a:r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5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2.</a:t>
            </a:r>
            <a:r>
              <a:rPr lang="es-MX" sz="4000" dirty="0">
                <a:solidFill>
                  <a:srgbClr val="FFFF00"/>
                </a:solidFill>
              </a:rPr>
              <a:t> Expediente RA/04/2021 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Tribunal Electoral del Estado de Oaxaca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7048BEC-3DCA-E845-36A4-A069E3C61CFC}"/>
              </a:ext>
            </a:extLst>
          </p:cNvPr>
          <p:cNvSpPr txBox="1"/>
          <p:nvPr/>
        </p:nvSpPr>
        <p:spPr>
          <a:xfrm>
            <a:off x="609599" y="1925126"/>
            <a:ext cx="4996482" cy="4401205"/>
          </a:xfrm>
          <a:prstGeom prst="rect">
            <a:avLst/>
          </a:prstGeom>
          <a:solidFill>
            <a:srgbClr val="ECE3F7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latin typeface="Bell MT" panose="02020503060305020303" pitchFamily="18" charset="77"/>
                <a:cs typeface="Arial" panose="020B0604020202020204" pitchFamily="34" charset="0"/>
              </a:rPr>
              <a:t>PRINCIPALES AGRAVIOS</a:t>
            </a:r>
          </a:p>
          <a:p>
            <a:pPr lvl="0" algn="ctr"/>
            <a:endParaRPr lang="es-MX" sz="2000" b="1" dirty="0"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dirty="0">
                <a:latin typeface="Bell MT" panose="02020503060305020303" pitchFamily="18" charset="77"/>
                <a:cs typeface="Arial" panose="020B0604020202020204" pitchFamily="34" charset="0"/>
              </a:rPr>
              <a:t>El partido político impugna los artículos 8 y 11 (fracción 6) de los Lineamientos.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dirty="0">
                <a:latin typeface="Bell MT" panose="02020503060305020303" pitchFamily="18" charset="77"/>
                <a:cs typeface="Arial" panose="020B0604020202020204" pitchFamily="34" charset="0"/>
              </a:rPr>
              <a:t>Señala que la emisión de los Lineamientos es extemporánea (ya había iniciado el proceso electoral).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dirty="0">
                <a:latin typeface="Bell MT" panose="02020503060305020303" pitchFamily="18" charset="77"/>
                <a:cs typeface="Arial" panose="020B0604020202020204" pitchFamily="34" charset="0"/>
              </a:rPr>
              <a:t>Vulneran los principios rectores en materia electoral.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dirty="0">
                <a:latin typeface="Bell MT" panose="02020503060305020303" pitchFamily="18" charset="77"/>
                <a:cs typeface="Arial" panose="020B0604020202020204" pitchFamily="34" charset="0"/>
              </a:rPr>
              <a:t>Transgreden su derecho de autodeterminación como partido político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latin typeface="Bell MT" panose="02020503060305020303" pitchFamily="18" charset="77"/>
                <a:cs typeface="Arial" panose="020B0604020202020204" pitchFamily="34" charset="0"/>
              </a:rPr>
              <a:t>El Instituto Electoral Local se extralimitó en su emisión, al no tener atribuciones para ello, pues es competencia del legislativo.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D78F6CA-85AC-91AA-5BB6-5580122DE019}"/>
              </a:ext>
            </a:extLst>
          </p:cNvPr>
          <p:cNvSpPr txBox="1"/>
          <p:nvPr/>
        </p:nvSpPr>
        <p:spPr>
          <a:xfrm>
            <a:off x="6093761" y="1997839"/>
            <a:ext cx="5320473" cy="4401205"/>
          </a:xfrm>
          <a:prstGeom prst="rect">
            <a:avLst/>
          </a:prstGeom>
          <a:solidFill>
            <a:srgbClr val="FFF9E7"/>
          </a:solidFill>
        </p:spPr>
        <p:txBody>
          <a:bodyPr wrap="square">
            <a:spAutoFit/>
          </a:bodyPr>
          <a:lstStyle/>
          <a:p>
            <a:r>
              <a:rPr lang="es-MX" sz="2000" b="1" dirty="0">
                <a:latin typeface="Bell MT" panose="02020503060305020303" pitchFamily="18" charset="77"/>
                <a:cs typeface="Arial" panose="020B0604020202020204" pitchFamily="34" charset="0"/>
              </a:rPr>
              <a:t>La </a:t>
            </a:r>
            <a:r>
              <a:rPr lang="es-MX" sz="20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autoridad responsable 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(IEEPCO) argumentó : </a:t>
            </a:r>
          </a:p>
          <a:p>
            <a:endParaRPr lang="es-MX" sz="20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Que el Partido actor no cuenta con interés jurídico para controvertir los Lineamientos.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adopción de acciones afirmativas, tienden a procurar la igualdad material y la  participación política de los grupos minoritarios.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Que estas medidas son un instrumento apropiado para concretar el pluralismo nacional; y procuran que impere el principio de igualdad y no discriminación, en consonancia con la normatividad constitucional.</a:t>
            </a:r>
          </a:p>
        </p:txBody>
      </p:sp>
    </p:spTree>
    <p:extLst>
      <p:ext uri="{BB962C8B-B14F-4D97-AF65-F5344CB8AC3E}">
        <p14:creationId xmlns:p14="http://schemas.microsoft.com/office/powerpoint/2010/main" val="404634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2.</a:t>
            </a:r>
            <a:r>
              <a:rPr lang="es-MX" sz="4000" dirty="0">
                <a:solidFill>
                  <a:srgbClr val="FFFF00"/>
                </a:solidFill>
              </a:rPr>
              <a:t> Expediente RA/04/2021 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(continuación)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2" name="Rectángulo: esquinas redondeadas 9">
            <a:extLst>
              <a:ext uri="{FF2B5EF4-FFF2-40B4-BE49-F238E27FC236}">
                <a16:creationId xmlns:a16="http://schemas.microsoft.com/office/drawing/2014/main" id="{C3EA923A-6BD5-30DC-7D16-5038336D6E2A}"/>
              </a:ext>
            </a:extLst>
          </p:cNvPr>
          <p:cNvSpPr/>
          <p:nvPr/>
        </p:nvSpPr>
        <p:spPr>
          <a:xfrm>
            <a:off x="273268" y="1715918"/>
            <a:ext cx="11645460" cy="2310513"/>
          </a:xfrm>
          <a:prstGeom prst="roundRect">
            <a:avLst>
              <a:gd name="adj" fmla="val 11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El razonamiento del Tribunal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(TEEO):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 extemporaneidad de la emisión del acto impugnado vulnera el </a:t>
            </a:r>
            <a:r>
              <a:rPr lang="es-MX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principio de certeza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en el proceso electoral</a:t>
            </a:r>
            <a:endParaRPr lang="es-MX" dirty="0">
              <a:solidFill>
                <a:srgbClr val="9411FD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El artículo 105 penúltimo párrafo de la fracción II de la Constitución federal, el cual establece que las leyes electorales, tanto federales como locales, deben promulgarse y publicarse por lo menos 90 días antes de que inicie el proceso electoral en que vayan a aplicarse.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Durante el mismo no podrá haber </a:t>
            </a:r>
            <a:r>
              <a:rPr lang="es-MX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modificaciones legales fundamentales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 y los lineamientos (y las cuotas) son modificaciones legales fundamentales.</a:t>
            </a:r>
            <a:endParaRPr lang="es-MX" dirty="0">
              <a:solidFill>
                <a:srgbClr val="C00000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921397-2FE3-F3E7-B01A-AD77D2FC3CA4}"/>
              </a:ext>
            </a:extLst>
          </p:cNvPr>
          <p:cNvSpPr/>
          <p:nvPr/>
        </p:nvSpPr>
        <p:spPr>
          <a:xfrm>
            <a:off x="1106785" y="4276846"/>
            <a:ext cx="9819861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7812" lvl="0"/>
            <a:r>
              <a:rPr lang="es-MX" sz="2000" b="1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RESOLUTIVOS DEL TEEO</a:t>
            </a:r>
          </a:p>
          <a:p>
            <a:pPr marL="620712" lvl="0" indent="-342900">
              <a:buFont typeface="+mj-lt"/>
              <a:buAutoNum type="arabicPeriod"/>
            </a:pPr>
            <a:r>
              <a:rPr lang="es-MX" sz="2000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MX" sz="2000" b="1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parcialmente fundado el agravio del partido actor</a:t>
            </a:r>
            <a:r>
              <a:rPr lang="es-MX" sz="2000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relacionado con la extemporaneidad en la emisión de los Lineamientos.</a:t>
            </a:r>
          </a:p>
          <a:p>
            <a:pPr marL="620712" lvl="0" indent="-342900">
              <a:buFont typeface="+mj-lt"/>
              <a:buAutoNum type="arabicPeriod"/>
            </a:pPr>
            <a:r>
              <a:rPr lang="es-MX" sz="2000" b="1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Revoca parcialmente el Acuerdo </a:t>
            </a:r>
            <a:r>
              <a:rPr lang="es-MX" sz="2000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(IEEPCO-CG-04/2021) </a:t>
            </a:r>
            <a:r>
              <a:rPr lang="es-MX" sz="2000" b="1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y los Lineamientos  </a:t>
            </a:r>
            <a:r>
              <a:rPr lang="es-MX" sz="2000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(Artículos 8 y 11, numeral 6)</a:t>
            </a:r>
          </a:p>
          <a:p>
            <a:pPr marL="620712" lvl="0" indent="-342900">
              <a:buFont typeface="+mj-lt"/>
              <a:buAutoNum type="arabicPeriod"/>
            </a:pPr>
            <a:r>
              <a:rPr lang="es-MX" sz="2000" b="1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Exhorta al Congreso </a:t>
            </a:r>
            <a:r>
              <a:rPr lang="es-MX" sz="2000" dirty="0">
                <a:latin typeface="Bell MT" panose="02020503060305020303" pitchFamily="18" charset="77"/>
                <a:ea typeface="Times New Roman" panose="02020603050405020304" pitchFamily="18" charset="0"/>
                <a:cs typeface="Times New Roman" panose="02020603050405020304" pitchFamily="18" charset="0"/>
              </a:rPr>
              <a:t>de conformidad con los efectos de la sentencia (para que antes del inicio del próximo proceso electoral realice las modificaciones pertinentes).</a:t>
            </a:r>
            <a:endParaRPr lang="es-MX" sz="2000" dirty="0">
              <a:latin typeface="Bell MT" panose="0202050306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76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E61B563-A4B2-5783-81AF-A2A053D7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52229"/>
            <a:ext cx="12192000" cy="1519356"/>
            <a:chOff x="0" y="-29768"/>
            <a:chExt cx="12202174" cy="151935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633BBC-8C60-7DC4-F0CC-CE3225109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CC98078-F2A2-725C-ED61-320B63B69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1CD4C03-24F0-57A9-530E-8F2ABABDC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FF0BF61-3285-10E6-F09C-E77486E9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80" y="2490952"/>
            <a:ext cx="10964915" cy="11199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800" b="1" dirty="0"/>
              <a:t>3. SEGUNDO JUICIO: </a:t>
            </a:r>
            <a:r>
              <a:rPr lang="es-MX" sz="2800" b="1" dirty="0"/>
              <a:t>Expediente </a:t>
            </a:r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SX-JDC-416/2021</a:t>
            </a:r>
            <a:br>
              <a:rPr lang="es-MX" sz="2800" b="1" dirty="0"/>
            </a:br>
            <a:r>
              <a:rPr lang="es-MX" sz="2800" b="1" dirty="0"/>
              <a:t>Sala Regional Xalapa del Tribunal Electoral del Poder Judicial de la Federación </a:t>
            </a:r>
            <a:endParaRPr lang="en-US" sz="2800" b="1" dirty="0"/>
          </a:p>
        </p:txBody>
      </p:sp>
      <p:pic>
        <p:nvPicPr>
          <p:cNvPr id="19" name="Picture 18" descr="Archivos">
            <a:extLst>
              <a:ext uri="{FF2B5EF4-FFF2-40B4-BE49-F238E27FC236}">
                <a16:creationId xmlns:a16="http://schemas.microsoft.com/office/drawing/2014/main" id="{832C4E14-B800-E0AB-E5A1-411D0C076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233"/>
          <a:stretch/>
        </p:blipFill>
        <p:spPr>
          <a:xfrm>
            <a:off x="1" y="76782"/>
            <a:ext cx="12191998" cy="2414170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AA157AC-A50E-426C-8F1F-93E1BA32A8B5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7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324A35-39D1-9759-D22D-D833CE7D1AA5}"/>
              </a:ext>
            </a:extLst>
          </p:cNvPr>
          <p:cNvSpPr txBox="1"/>
          <p:nvPr/>
        </p:nvSpPr>
        <p:spPr>
          <a:xfrm>
            <a:off x="409902" y="3856072"/>
            <a:ext cx="11372193" cy="28007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JUICIO PARA LA PROTECCIÓN DE LOS DERECHOS POLÍTICOS DE LA CIUDADANÍA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EXPEDIENTE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</a:t>
            </a:r>
            <a:r>
              <a:rPr lang="es-MX" sz="1600" b="1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SX-JDC-416/2021 Y ACUMULADOS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ACTORA: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MARÍA DEL CARMEN SORIANO ELORZA Y OTRAS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AUTORIDAD RESPONSABLE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: Tribunal Electoral del Estado de Oaxaca</a:t>
            </a:r>
          </a:p>
          <a:p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TERCERO INTERESADO: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Partido del Trabajo</a:t>
            </a:r>
          </a:p>
          <a:p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r>
              <a:rPr lang="es-MX" sz="1600" b="1" dirty="0">
                <a:solidFill>
                  <a:srgbClr val="9411FD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ACTO RECLAMADO:  </a:t>
            </a:r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Recurso de Apelación con clave RA/04/2021, mediante el cual, entre otras cuestiones, se revocó parcialmente el acuerdo IEEPCO-CG-04/2021, así como los artículos 8 y 11, numeral 6 de los lineamientos en materia de paridad de género aprobados por el Consejo General del Instituto Electoral Local.</a:t>
            </a:r>
          </a:p>
          <a:p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r"/>
            <a:r>
              <a:rPr lang="es-MX" sz="16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Fecha de la Resolución: </a:t>
            </a:r>
            <a:r>
              <a:rPr lang="es-MX" sz="16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11 de marzo de 2021</a:t>
            </a:r>
            <a:endParaRPr lang="es-MX" sz="16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7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FB12D1-FE03-ECB6-E0D7-E417836E9BDC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3.</a:t>
            </a:r>
            <a:r>
              <a:rPr lang="es-MX" sz="4000" dirty="0">
                <a:solidFill>
                  <a:srgbClr val="FFFF00"/>
                </a:solidFill>
              </a:rPr>
              <a:t> Expediente SX-JDC-416/2021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Sala Regional Xalapa (TEPJF)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AE77CA4-0AEE-4E44-9F1E-450D446EAC29}"/>
              </a:ext>
            </a:extLst>
          </p:cNvPr>
          <p:cNvSpPr/>
          <p:nvPr/>
        </p:nvSpPr>
        <p:spPr>
          <a:xfrm>
            <a:off x="501117" y="1931817"/>
            <a:ext cx="11203203" cy="39209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PRETENCIÓN DE LA PARTE ACTORA (mujeres indígenas)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s-MX" sz="2400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Que la </a:t>
            </a:r>
            <a:r>
              <a:rPr lang="es-ES" sz="2400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Sala revoque la resolución RA-04/2021</a:t>
            </a:r>
            <a:r>
              <a:rPr lang="es-ES" sz="2400" b="1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400" dirty="0">
              <a:latin typeface="Bell MT" panose="0202050306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s-ES" sz="2400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Que el Tribunal local indebidamente consideró que los lineamientos son extemporáneos y que con ello se vulnere el principio de certeza en materia electoral.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s-ES" sz="2400" dirty="0">
                <a:latin typeface="Bell MT" panose="0202050306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Que los Lineamientos no constituyen modificaciones fundamentales, toda vez que se trata de normas accesorias, temporales e instrumentales que tienen por objeto optimizar principios y obligaciones constitucionales y legales reconocidos.</a:t>
            </a:r>
            <a:endParaRPr lang="es-MX" sz="2400" dirty="0">
              <a:latin typeface="Bell MT" panose="0202050306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8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BC14F-BAB0-75DD-D745-F82B8D7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AA157AC-A50E-426C-8F1F-93E1BA32A8B5}" type="slidenum">
              <a:rPr lang="es-MX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s-MX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ángulo: esquinas redondeadas 9">
            <a:extLst>
              <a:ext uri="{FF2B5EF4-FFF2-40B4-BE49-F238E27FC236}">
                <a16:creationId xmlns:a16="http://schemas.microsoft.com/office/drawing/2014/main" id="{62544F41-885D-37CF-07DD-AC27171FB0E4}"/>
              </a:ext>
            </a:extLst>
          </p:cNvPr>
          <p:cNvSpPr/>
          <p:nvPr/>
        </p:nvSpPr>
        <p:spPr>
          <a:xfrm>
            <a:off x="294862" y="1895917"/>
            <a:ext cx="7423409" cy="4376841"/>
          </a:xfrm>
          <a:prstGeom prst="roundRect">
            <a:avLst>
              <a:gd name="adj" fmla="val 1140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Sala Regional Xalapa:  algunos elementos del razonamiento </a:t>
            </a:r>
          </a:p>
          <a:p>
            <a:endParaRPr lang="es-MX" dirty="0">
              <a:solidFill>
                <a:srgbClr val="9411FD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Sobre el </a:t>
            </a:r>
            <a:r>
              <a:rPr lang="es-MX" dirty="0">
                <a:solidFill>
                  <a:srgbClr val="C00000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principio de certeza </a:t>
            </a: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en los procesos electorales 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Respecto a la naturaleza de las porciones revocadas, considera que sí encuadra en una modificación fundamental y no es solamente modulaciones accesorias y temporales.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No había antecedentes jurídicos de las acciones afirmativas en la normativa estatal.</a:t>
            </a:r>
          </a:p>
          <a:p>
            <a:pPr lvl="1"/>
            <a:endParaRPr lang="es-MX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i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El voto particular de una magistrada.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i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Las medidas se aprobaron con una temporalidad anticipada y razonable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i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El principio que subyace es el de hacer realidad el derecho humano a la igualdad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6208851-E03F-4918-7DB3-0CB1B47FD0D0}"/>
              </a:ext>
            </a:extLst>
          </p:cNvPr>
          <p:cNvSpPr txBox="1">
            <a:spLocks/>
          </p:cNvSpPr>
          <p:nvPr/>
        </p:nvSpPr>
        <p:spPr>
          <a:xfrm>
            <a:off x="609599" y="334385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>
                <a:solidFill>
                  <a:srgbClr val="FFFFFF"/>
                </a:solidFill>
              </a:rPr>
              <a:t> 3.</a:t>
            </a:r>
            <a:r>
              <a:rPr lang="es-MX" sz="4000" dirty="0">
                <a:solidFill>
                  <a:srgbClr val="FFFF00"/>
                </a:solidFill>
              </a:rPr>
              <a:t> Expediente SX-JDC-416/2021</a:t>
            </a:r>
          </a:p>
          <a:p>
            <a:pPr algn="ctr"/>
            <a:r>
              <a:rPr lang="es-MX" sz="4000" dirty="0">
                <a:solidFill>
                  <a:srgbClr val="FFFFFF"/>
                </a:solidFill>
              </a:rPr>
              <a:t>(Continuación)</a:t>
            </a:r>
            <a:endParaRPr lang="es-MX" sz="4000" dirty="0">
              <a:solidFill>
                <a:srgbClr val="FFFF00"/>
              </a:solidFill>
            </a:endParaRPr>
          </a:p>
        </p:txBody>
      </p:sp>
      <p:sp>
        <p:nvSpPr>
          <p:cNvPr id="6" name="Rectángulo: esquinas redondeadas 9">
            <a:extLst>
              <a:ext uri="{FF2B5EF4-FFF2-40B4-BE49-F238E27FC236}">
                <a16:creationId xmlns:a16="http://schemas.microsoft.com/office/drawing/2014/main" id="{5234D002-FF4C-B584-7F87-60EF5C6FD4F9}"/>
              </a:ext>
            </a:extLst>
          </p:cNvPr>
          <p:cNvSpPr/>
          <p:nvPr/>
        </p:nvSpPr>
        <p:spPr>
          <a:xfrm>
            <a:off x="8039363" y="2629724"/>
            <a:ext cx="3301299" cy="2909228"/>
          </a:xfrm>
          <a:prstGeom prst="roundRect">
            <a:avLst>
              <a:gd name="adj" fmla="val 1140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RESOLUTIVO DE LA SALA XALAPA </a:t>
            </a:r>
          </a:p>
          <a:p>
            <a:pPr algn="ctr"/>
            <a:endParaRPr lang="es-MX" sz="20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SEGUNDO.- Se </a:t>
            </a:r>
            <a:r>
              <a:rPr lang="es-MX" sz="2000" b="1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confirma</a:t>
            </a:r>
            <a:r>
              <a:rPr lang="es-MX" sz="2000" dirty="0">
                <a:solidFill>
                  <a:schemeClr val="tx1"/>
                </a:solidFill>
                <a:latin typeface="Bell MT" panose="02020503060305020303" pitchFamily="18" charset="77"/>
                <a:cs typeface="Arial" panose="020B0604020202020204" pitchFamily="34" charset="0"/>
              </a:rPr>
              <a:t> la sentencia impugnada. </a:t>
            </a:r>
          </a:p>
          <a:p>
            <a:endParaRPr lang="es-MX" sz="2000" dirty="0">
              <a:solidFill>
                <a:schemeClr val="tx1"/>
              </a:solidFill>
              <a:latin typeface="Bell MT" panose="02020503060305020303" pitchFamily="18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079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132E06FDCF2441974353E640D5FAD5" ma:contentTypeVersion="12" ma:contentTypeDescription="Crear nuevo documento." ma:contentTypeScope="" ma:versionID="62972e93230351ceee8d3eb873a12513">
  <xsd:schema xmlns:xsd="http://www.w3.org/2001/XMLSchema" xmlns:xs="http://www.w3.org/2001/XMLSchema" xmlns:p="http://schemas.microsoft.com/office/2006/metadata/properties" xmlns:ns3="9b9eadbd-276d-46f2-95df-b198e3cd91be" xmlns:ns4="55fab76d-e5dd-42fa-b936-eab3af3c6a67" targetNamespace="http://schemas.microsoft.com/office/2006/metadata/properties" ma:root="true" ma:fieldsID="4b99bb87e9595588ee02d80aca3e27fe" ns3:_="" ns4:_="">
    <xsd:import namespace="9b9eadbd-276d-46f2-95df-b198e3cd91be"/>
    <xsd:import namespace="55fab76d-e5dd-42fa-b936-eab3af3c6a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eadbd-276d-46f2-95df-b198e3cd9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ab76d-e5dd-42fa-b936-eab3af3c6a6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84E260-32C9-49D3-971B-F4BD1785B20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b9eadbd-276d-46f2-95df-b198e3cd91be"/>
    <ds:schemaRef ds:uri="55fab76d-e5dd-42fa-b936-eab3af3c6a6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F8099A-D72C-4AD7-A48E-E55EBC2D5A3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7813CD-71F5-4E43-8038-88EF1BBF26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7766</TotalTime>
  <Words>2156</Words>
  <Application>Microsoft Macintosh PowerPoint</Application>
  <PresentationFormat>Panorámica</PresentationFormat>
  <Paragraphs>186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Aptos</vt:lpstr>
      <vt:lpstr>Aptos Display</vt:lpstr>
      <vt:lpstr>Arial</vt:lpstr>
      <vt:lpstr>Bell MT</vt:lpstr>
      <vt:lpstr>Calibri</vt:lpstr>
      <vt:lpstr>Symbol</vt:lpstr>
      <vt:lpstr>Wingdings</vt:lpstr>
      <vt:lpstr>Tema de Office</vt:lpstr>
      <vt:lpstr>  Justicia electoral y acciones afirmativas en Oaxaca 2021</vt:lpstr>
      <vt:lpstr>CONTENIDO</vt:lpstr>
      <vt:lpstr> 1. Antecedentes </vt:lpstr>
      <vt:lpstr>2. PRIMER JUICIO: Expediente RA/04/2021  Tribunal Electoral del Estado de Oaxaca (TEEO)</vt:lpstr>
      <vt:lpstr>Presentación de PowerPoint</vt:lpstr>
      <vt:lpstr>Presentación de PowerPoint</vt:lpstr>
      <vt:lpstr>3. SEGUNDO JUICIO: Expediente SX-JDC-416/2021 Sala Regional Xalapa del Tribunal Electoral del Poder Judicial de la Federación </vt:lpstr>
      <vt:lpstr>Presentación de PowerPoint</vt:lpstr>
      <vt:lpstr>Presentación de PowerPoint</vt:lpstr>
      <vt:lpstr>4. TERCER JUICIO: Expediente SUP-REC-187/2021 Sala Regional Xalapa del Tribunal Electoral del Poder Judicial de la Federación </vt:lpstr>
      <vt:lpstr>Presentación de PowerPoint</vt:lpstr>
      <vt:lpstr>Presentación de PowerPoint</vt:lpstr>
      <vt:lpstr>5. OTRO JUICIO: Expediente JDC/62/2021 Tribunal Electoral del Estado de Oaxaca (TEEO)</vt:lpstr>
      <vt:lpstr>Presentación de PowerPoint</vt:lpstr>
      <vt:lpstr>Presentación de PowerPoint</vt:lpstr>
      <vt:lpstr>6. Esquema de los juicios presentados durante en el proceso electoral 2020-2021 en relación con las acciones afirmativas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Marín .</dc:creator>
  <cp:lastModifiedBy>María Cristina Velásquez C.</cp:lastModifiedBy>
  <cp:revision>250</cp:revision>
  <cp:lastPrinted>2021-06-09T15:36:15Z</cp:lastPrinted>
  <dcterms:created xsi:type="dcterms:W3CDTF">2021-02-18T22:36:41Z</dcterms:created>
  <dcterms:modified xsi:type="dcterms:W3CDTF">2024-05-31T18:50:18Z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0x010100C0132E06FDCF2441974353E640D5FAD5</vt:lpwstr>
  </property>
</Properties>
</file>