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67" r:id="rId4"/>
    <p:sldId id="258" r:id="rId5"/>
    <p:sldId id="264" r:id="rId6"/>
    <p:sldId id="268" r:id="rId7"/>
    <p:sldId id="261" r:id="rId8"/>
    <p:sldId id="262" r:id="rId9"/>
    <p:sldId id="263" r:id="rId10"/>
    <p:sldId id="265" r:id="rId11"/>
    <p:sldId id="266" r:id="rId12"/>
    <p:sldId id="260" r:id="rId13"/>
    <p:sldId id="269" r:id="rId14"/>
    <p:sldId id="270" r:id="rId15"/>
    <p:sldId id="271" r:id="rId16"/>
    <p:sldId id="272"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16FF"/>
    <a:srgbClr val="FFA700"/>
    <a:srgbClr val="86D0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8"/>
    <p:restoredTop sz="94707"/>
  </p:normalViewPr>
  <p:slideViewPr>
    <p:cSldViewPr snapToGrid="0">
      <p:cViewPr varScale="1">
        <p:scale>
          <a:sx n="88" d="100"/>
          <a:sy n="88" d="100"/>
        </p:scale>
        <p:origin x="200" y="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992C3A-0FFE-6F4A-ACF9-742DEF8F796E}" type="datetimeFigureOut">
              <a:rPr lang="es-MX" smtClean="0"/>
              <a:t>03/06/24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C4F70-D604-4143-B115-6F107E74C78C}" type="slidenum">
              <a:rPr lang="es-MX" smtClean="0"/>
              <a:t>‹Nº›</a:t>
            </a:fld>
            <a:endParaRPr lang="es-MX"/>
          </a:p>
        </p:txBody>
      </p:sp>
    </p:spTree>
    <p:extLst>
      <p:ext uri="{BB962C8B-B14F-4D97-AF65-F5344CB8AC3E}">
        <p14:creationId xmlns:p14="http://schemas.microsoft.com/office/powerpoint/2010/main" val="802736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6C2440-3BD0-596E-D48E-4515538504B7}"/>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005F8627-37DE-B8FA-F5AB-1D11B3DCB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2EC131DA-07BB-FBFB-E68D-C4CD9D593852}"/>
              </a:ext>
            </a:extLst>
          </p:cNvPr>
          <p:cNvSpPr>
            <a:spLocks noGrp="1"/>
          </p:cNvSpPr>
          <p:nvPr>
            <p:ph type="dt" sz="half" idx="10"/>
          </p:nvPr>
        </p:nvSpPr>
        <p:spPr/>
        <p:txBody>
          <a:bodyPr/>
          <a:lstStyle/>
          <a:p>
            <a:fld id="{05B18996-7A07-E047-B5AE-958496FCE67D}" type="datetime1">
              <a:rPr lang="es-MX" smtClean="0"/>
              <a:t>03/06/24</a:t>
            </a:fld>
            <a:endParaRPr lang="es-MX"/>
          </a:p>
        </p:txBody>
      </p:sp>
      <p:sp>
        <p:nvSpPr>
          <p:cNvPr id="5" name="Marcador de pie de página 4">
            <a:extLst>
              <a:ext uri="{FF2B5EF4-FFF2-40B4-BE49-F238E27FC236}">
                <a16:creationId xmlns:a16="http://schemas.microsoft.com/office/drawing/2014/main" id="{6F1AFF2F-185B-D1AC-CD45-4F32CA5D3E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C32AE5-9C53-323F-1A4E-D428F0C8B007}"/>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1444196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FD56B7-3664-5212-0E75-9E102E3BA1B0}"/>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E82D5C61-FEF1-C35B-F303-4274B8092BD8}"/>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D46ED210-32A2-AFBE-C385-8B404E6209A4}"/>
              </a:ext>
            </a:extLst>
          </p:cNvPr>
          <p:cNvSpPr>
            <a:spLocks noGrp="1"/>
          </p:cNvSpPr>
          <p:nvPr>
            <p:ph type="dt" sz="half" idx="10"/>
          </p:nvPr>
        </p:nvSpPr>
        <p:spPr/>
        <p:txBody>
          <a:bodyPr/>
          <a:lstStyle/>
          <a:p>
            <a:fld id="{991449C5-E7FA-594E-85EB-D3103B59BAC8}" type="datetime1">
              <a:rPr lang="es-MX" smtClean="0"/>
              <a:t>03/06/24</a:t>
            </a:fld>
            <a:endParaRPr lang="es-MX"/>
          </a:p>
        </p:txBody>
      </p:sp>
      <p:sp>
        <p:nvSpPr>
          <p:cNvPr id="5" name="Marcador de pie de página 4">
            <a:extLst>
              <a:ext uri="{FF2B5EF4-FFF2-40B4-BE49-F238E27FC236}">
                <a16:creationId xmlns:a16="http://schemas.microsoft.com/office/drawing/2014/main" id="{68EFD8FD-34A1-958D-9045-F31320D2342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26038F2-4252-F23A-6803-942056AD8378}"/>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1149771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B51196-5BC2-6C25-23D6-C00800CAD6CA}"/>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AFD1B597-C255-0A6A-1CF3-16640F6DCD88}"/>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BB09324-2593-69D4-C118-F434DD1F6D79}"/>
              </a:ext>
            </a:extLst>
          </p:cNvPr>
          <p:cNvSpPr>
            <a:spLocks noGrp="1"/>
          </p:cNvSpPr>
          <p:nvPr>
            <p:ph type="dt" sz="half" idx="10"/>
          </p:nvPr>
        </p:nvSpPr>
        <p:spPr/>
        <p:txBody>
          <a:bodyPr/>
          <a:lstStyle/>
          <a:p>
            <a:fld id="{43F0C599-0DC4-504F-B01E-058217DE3ED0}" type="datetime1">
              <a:rPr lang="es-MX" smtClean="0"/>
              <a:t>03/06/24</a:t>
            </a:fld>
            <a:endParaRPr lang="es-MX"/>
          </a:p>
        </p:txBody>
      </p:sp>
      <p:sp>
        <p:nvSpPr>
          <p:cNvPr id="5" name="Marcador de pie de página 4">
            <a:extLst>
              <a:ext uri="{FF2B5EF4-FFF2-40B4-BE49-F238E27FC236}">
                <a16:creationId xmlns:a16="http://schemas.microsoft.com/office/drawing/2014/main" id="{A80CD281-FCA9-9376-6658-4FF0B29621C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6C81342-70B1-2388-F22A-C0708868F3E4}"/>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218790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5BB72D-CD91-19C3-2241-E1334DB29ACE}"/>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D7618148-8C07-1A97-3A1F-D99125CDA63F}"/>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8D1B4C87-1903-090D-C0FE-94B2E7B64665}"/>
              </a:ext>
            </a:extLst>
          </p:cNvPr>
          <p:cNvSpPr>
            <a:spLocks noGrp="1"/>
          </p:cNvSpPr>
          <p:nvPr>
            <p:ph type="dt" sz="half" idx="10"/>
          </p:nvPr>
        </p:nvSpPr>
        <p:spPr/>
        <p:txBody>
          <a:bodyPr/>
          <a:lstStyle/>
          <a:p>
            <a:fld id="{9C6590A8-E2DC-7141-A7BD-623CB204E444}" type="datetime1">
              <a:rPr lang="es-MX" smtClean="0"/>
              <a:t>03/06/24</a:t>
            </a:fld>
            <a:endParaRPr lang="es-MX"/>
          </a:p>
        </p:txBody>
      </p:sp>
      <p:sp>
        <p:nvSpPr>
          <p:cNvPr id="5" name="Marcador de pie de página 4">
            <a:extLst>
              <a:ext uri="{FF2B5EF4-FFF2-40B4-BE49-F238E27FC236}">
                <a16:creationId xmlns:a16="http://schemas.microsoft.com/office/drawing/2014/main" id="{B2D82612-534A-DB68-4FE4-3C89AD50A55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23B8312-F382-86A7-8568-FA2D63C31368}"/>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4287493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88E160-9972-5C29-3A9E-D68C391AA82B}"/>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65DA4C22-DE52-D8CD-804F-0097A2E7D4B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22038A5E-3AC6-8478-03E7-7CDCC62FC5C3}"/>
              </a:ext>
            </a:extLst>
          </p:cNvPr>
          <p:cNvSpPr>
            <a:spLocks noGrp="1"/>
          </p:cNvSpPr>
          <p:nvPr>
            <p:ph type="dt" sz="half" idx="10"/>
          </p:nvPr>
        </p:nvSpPr>
        <p:spPr/>
        <p:txBody>
          <a:bodyPr/>
          <a:lstStyle/>
          <a:p>
            <a:fld id="{BA1691A1-52CE-0948-A49C-7A4E305DD1D7}" type="datetime1">
              <a:rPr lang="es-MX" smtClean="0"/>
              <a:t>03/06/24</a:t>
            </a:fld>
            <a:endParaRPr lang="es-MX"/>
          </a:p>
        </p:txBody>
      </p:sp>
      <p:sp>
        <p:nvSpPr>
          <p:cNvPr id="5" name="Marcador de pie de página 4">
            <a:extLst>
              <a:ext uri="{FF2B5EF4-FFF2-40B4-BE49-F238E27FC236}">
                <a16:creationId xmlns:a16="http://schemas.microsoft.com/office/drawing/2014/main" id="{48961341-AF1C-A088-20D0-61BABAA6332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17EE278-51BF-4635-C3AE-0A9B01AD6993}"/>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417632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55E4B5-566C-FBB7-9B57-05E0C7DE2507}"/>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4BCCD4E5-B4C2-085B-742D-3252ADD67075}"/>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EE6290BA-109E-82DB-EBA8-F82863E6091A}"/>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4CA1CDFD-9A59-9345-50A9-1D44042EA079}"/>
              </a:ext>
            </a:extLst>
          </p:cNvPr>
          <p:cNvSpPr>
            <a:spLocks noGrp="1"/>
          </p:cNvSpPr>
          <p:nvPr>
            <p:ph type="dt" sz="half" idx="10"/>
          </p:nvPr>
        </p:nvSpPr>
        <p:spPr/>
        <p:txBody>
          <a:bodyPr/>
          <a:lstStyle/>
          <a:p>
            <a:fld id="{BF9C40C3-890D-FD48-BA18-151A477BEB8E}" type="datetime1">
              <a:rPr lang="es-MX" smtClean="0"/>
              <a:t>03/06/24</a:t>
            </a:fld>
            <a:endParaRPr lang="es-MX"/>
          </a:p>
        </p:txBody>
      </p:sp>
      <p:sp>
        <p:nvSpPr>
          <p:cNvPr id="6" name="Marcador de pie de página 5">
            <a:extLst>
              <a:ext uri="{FF2B5EF4-FFF2-40B4-BE49-F238E27FC236}">
                <a16:creationId xmlns:a16="http://schemas.microsoft.com/office/drawing/2014/main" id="{BB1612D0-715E-86D6-0546-1C3FFFA3564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6305EDA-4A00-F3F2-B899-40BDF52AC920}"/>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299536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054395-0B09-D92E-712B-25DCFF166338}"/>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638F9F81-0EC0-9CA1-880C-4DE41278B3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E9097A7C-46D0-A425-402D-C9747A718258}"/>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1F331D7F-C0D1-89E6-5AC0-717C052B00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265B83AC-674E-E506-53D3-CF4E248E2A4E}"/>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1F164C13-11CE-C4E4-C498-7B57B8885712}"/>
              </a:ext>
            </a:extLst>
          </p:cNvPr>
          <p:cNvSpPr>
            <a:spLocks noGrp="1"/>
          </p:cNvSpPr>
          <p:nvPr>
            <p:ph type="dt" sz="half" idx="10"/>
          </p:nvPr>
        </p:nvSpPr>
        <p:spPr/>
        <p:txBody>
          <a:bodyPr/>
          <a:lstStyle/>
          <a:p>
            <a:fld id="{F7245322-1AE3-4F4E-9648-9F2D2172E317}" type="datetime1">
              <a:rPr lang="es-MX" smtClean="0"/>
              <a:t>03/06/24</a:t>
            </a:fld>
            <a:endParaRPr lang="es-MX"/>
          </a:p>
        </p:txBody>
      </p:sp>
      <p:sp>
        <p:nvSpPr>
          <p:cNvPr id="8" name="Marcador de pie de página 7">
            <a:extLst>
              <a:ext uri="{FF2B5EF4-FFF2-40B4-BE49-F238E27FC236}">
                <a16:creationId xmlns:a16="http://schemas.microsoft.com/office/drawing/2014/main" id="{9187B48B-B943-C7E8-3B23-F040CFC0C6A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881C8A52-2B84-6C09-35F1-2B3126FAE13B}"/>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1514207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94021-188A-7C4F-8E1E-FD967F9A20C1}"/>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8C5E9569-4D08-3CC9-8E67-BAAA211B89EB}"/>
              </a:ext>
            </a:extLst>
          </p:cNvPr>
          <p:cNvSpPr>
            <a:spLocks noGrp="1"/>
          </p:cNvSpPr>
          <p:nvPr>
            <p:ph type="dt" sz="half" idx="10"/>
          </p:nvPr>
        </p:nvSpPr>
        <p:spPr/>
        <p:txBody>
          <a:bodyPr/>
          <a:lstStyle/>
          <a:p>
            <a:fld id="{93CA5C86-7FE3-BF4D-9AE2-74BE8DE3C3FC}" type="datetime1">
              <a:rPr lang="es-MX" smtClean="0"/>
              <a:t>03/06/24</a:t>
            </a:fld>
            <a:endParaRPr lang="es-MX"/>
          </a:p>
        </p:txBody>
      </p:sp>
      <p:sp>
        <p:nvSpPr>
          <p:cNvPr id="4" name="Marcador de pie de página 3">
            <a:extLst>
              <a:ext uri="{FF2B5EF4-FFF2-40B4-BE49-F238E27FC236}">
                <a16:creationId xmlns:a16="http://schemas.microsoft.com/office/drawing/2014/main" id="{9A11E65A-993B-FB68-CB06-35C368AA21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DD96C2B-E1F1-2827-13AA-4E5000145F82}"/>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413837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95CF829-640D-3CFD-9A19-750BDD67A7ED}"/>
              </a:ext>
            </a:extLst>
          </p:cNvPr>
          <p:cNvSpPr>
            <a:spLocks noGrp="1"/>
          </p:cNvSpPr>
          <p:nvPr>
            <p:ph type="dt" sz="half" idx="10"/>
          </p:nvPr>
        </p:nvSpPr>
        <p:spPr/>
        <p:txBody>
          <a:bodyPr/>
          <a:lstStyle/>
          <a:p>
            <a:fld id="{70D0BCDE-A942-724D-A34C-16B00AE9A1B6}" type="datetime1">
              <a:rPr lang="es-MX" smtClean="0"/>
              <a:t>03/06/24</a:t>
            </a:fld>
            <a:endParaRPr lang="es-MX"/>
          </a:p>
        </p:txBody>
      </p:sp>
      <p:sp>
        <p:nvSpPr>
          <p:cNvPr id="3" name="Marcador de pie de página 2">
            <a:extLst>
              <a:ext uri="{FF2B5EF4-FFF2-40B4-BE49-F238E27FC236}">
                <a16:creationId xmlns:a16="http://schemas.microsoft.com/office/drawing/2014/main" id="{B5C2BCF7-5BA4-1C3C-996B-935E33EC623E}"/>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D0BCCEE-0306-5211-D561-8FD5D4D2BF03}"/>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103172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75386A-18EF-7BC6-83BF-9D0571611E5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21BF0A8B-0C8C-7D8A-2306-FF09FF715E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8465025A-049B-9FAB-F628-C07EACD528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3CBD2283-9424-EDFC-F5A1-0551D22000DA}"/>
              </a:ext>
            </a:extLst>
          </p:cNvPr>
          <p:cNvSpPr>
            <a:spLocks noGrp="1"/>
          </p:cNvSpPr>
          <p:nvPr>
            <p:ph type="dt" sz="half" idx="10"/>
          </p:nvPr>
        </p:nvSpPr>
        <p:spPr/>
        <p:txBody>
          <a:bodyPr/>
          <a:lstStyle/>
          <a:p>
            <a:fld id="{D8BF95F8-717F-F04A-A181-7F6C8C05BC87}" type="datetime1">
              <a:rPr lang="es-MX" smtClean="0"/>
              <a:t>03/06/24</a:t>
            </a:fld>
            <a:endParaRPr lang="es-MX"/>
          </a:p>
        </p:txBody>
      </p:sp>
      <p:sp>
        <p:nvSpPr>
          <p:cNvPr id="6" name="Marcador de pie de página 5">
            <a:extLst>
              <a:ext uri="{FF2B5EF4-FFF2-40B4-BE49-F238E27FC236}">
                <a16:creationId xmlns:a16="http://schemas.microsoft.com/office/drawing/2014/main" id="{17CDEBAE-776A-C5B3-4140-47D015C7AFA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AEA6461-ADE6-974A-28F4-2C61B816DADF}"/>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959965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A05465-C65A-D21B-5B7D-FBE3576F514A}"/>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7B65C9EA-D204-593C-04B3-BB10BF5D7A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CCD5C10-8222-F50F-DEFF-C8ED0BB2EB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E7EC2ED-21CE-DA5C-5E9C-26B60887BB38}"/>
              </a:ext>
            </a:extLst>
          </p:cNvPr>
          <p:cNvSpPr>
            <a:spLocks noGrp="1"/>
          </p:cNvSpPr>
          <p:nvPr>
            <p:ph type="dt" sz="half" idx="10"/>
          </p:nvPr>
        </p:nvSpPr>
        <p:spPr/>
        <p:txBody>
          <a:bodyPr/>
          <a:lstStyle/>
          <a:p>
            <a:fld id="{12718454-CBA8-AF41-878E-C4D185D7C37A}" type="datetime1">
              <a:rPr lang="es-MX" smtClean="0"/>
              <a:t>03/06/24</a:t>
            </a:fld>
            <a:endParaRPr lang="es-MX"/>
          </a:p>
        </p:txBody>
      </p:sp>
      <p:sp>
        <p:nvSpPr>
          <p:cNvPr id="6" name="Marcador de pie de página 5">
            <a:extLst>
              <a:ext uri="{FF2B5EF4-FFF2-40B4-BE49-F238E27FC236}">
                <a16:creationId xmlns:a16="http://schemas.microsoft.com/office/drawing/2014/main" id="{5F652906-E50E-3776-5570-C6E5009681E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3106066-38D0-A215-59FB-5FA76ABDCA48}"/>
              </a:ext>
            </a:extLst>
          </p:cNvPr>
          <p:cNvSpPr>
            <a:spLocks noGrp="1"/>
          </p:cNvSpPr>
          <p:nvPr>
            <p:ph type="sldNum" sz="quarter" idx="12"/>
          </p:nvPr>
        </p:nvSpPr>
        <p:spPr/>
        <p:txBody>
          <a:bodyPr/>
          <a:lstStyle/>
          <a:p>
            <a:fld id="{4337F4EE-8E31-2F42-A55D-38D6B85A0067}" type="slidenum">
              <a:rPr lang="es-MX" smtClean="0"/>
              <a:t>‹Nº›</a:t>
            </a:fld>
            <a:endParaRPr lang="es-MX"/>
          </a:p>
        </p:txBody>
      </p:sp>
    </p:spTree>
    <p:extLst>
      <p:ext uri="{BB962C8B-B14F-4D97-AF65-F5344CB8AC3E}">
        <p14:creationId xmlns:p14="http://schemas.microsoft.com/office/powerpoint/2010/main" val="1988953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3D81985-F5DC-5964-095E-7BF34C875B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44999441-F3C2-C11E-ADC9-673A710C88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DEC3E715-CCF4-6A9B-9074-CB7CD62B39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90B9AFC-2CB4-B740-80E3-D82FCA1765B8}" type="datetime1">
              <a:rPr lang="es-MX" smtClean="0"/>
              <a:t>03/06/24</a:t>
            </a:fld>
            <a:endParaRPr lang="es-MX"/>
          </a:p>
        </p:txBody>
      </p:sp>
      <p:sp>
        <p:nvSpPr>
          <p:cNvPr id="5" name="Marcador de pie de página 4">
            <a:extLst>
              <a:ext uri="{FF2B5EF4-FFF2-40B4-BE49-F238E27FC236}">
                <a16:creationId xmlns:a16="http://schemas.microsoft.com/office/drawing/2014/main" id="{A7CBF6EC-2013-8489-12E3-F772431AD4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4C022729-9269-89A6-74DE-9F20698D5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337F4EE-8E31-2F42-A55D-38D6B85A0067}" type="slidenum">
              <a:rPr lang="es-MX" smtClean="0"/>
              <a:t>‹Nº›</a:t>
            </a:fld>
            <a:endParaRPr lang="es-MX"/>
          </a:p>
        </p:txBody>
      </p:sp>
    </p:spTree>
    <p:extLst>
      <p:ext uri="{BB962C8B-B14F-4D97-AF65-F5344CB8AC3E}">
        <p14:creationId xmlns:p14="http://schemas.microsoft.com/office/powerpoint/2010/main" val="3278219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48B49-6135-48B6-AC0F-97E5D8D1F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 y="4374554"/>
            <a:ext cx="12192007" cy="2483444"/>
          </a:xfrm>
          <a:prstGeom prst="rect">
            <a:avLst/>
          </a:prstGeom>
          <a:gradFill>
            <a:gsLst>
              <a:gs pos="0">
                <a:schemeClr val="accent1">
                  <a:lumMod val="75000"/>
                </a:schemeClr>
              </a:gs>
              <a:gs pos="100000">
                <a:srgbClr val="000000"/>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40655" y="4374554"/>
            <a:ext cx="4051344" cy="2483446"/>
          </a:xfrm>
          <a:prstGeom prst="rect">
            <a:avLst/>
          </a:prstGeom>
          <a:gradFill>
            <a:gsLst>
              <a:gs pos="4000">
                <a:schemeClr val="accent1">
                  <a:alpha val="21000"/>
                </a:schemeClr>
              </a:gs>
              <a:gs pos="83000">
                <a:schemeClr val="accent1">
                  <a:lumMod val="50000"/>
                  <a:alpha val="61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56AC18-FB41-4977-8B0C-F5082335A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379429"/>
            <a:ext cx="12191984" cy="1953928"/>
          </a:xfrm>
          <a:prstGeom prst="rect">
            <a:avLst/>
          </a:prstGeom>
          <a:gradFill>
            <a:gsLst>
              <a:gs pos="32000">
                <a:schemeClr val="accent1">
                  <a:lumMod val="50000"/>
                  <a:alpha val="0"/>
                </a:schemeClr>
              </a:gs>
              <a:gs pos="100000">
                <a:schemeClr val="accent1">
                  <a:alpha val="5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 y="4380927"/>
            <a:ext cx="12192000" cy="2019443"/>
          </a:xfrm>
          <a:prstGeom prst="rect">
            <a:avLst/>
          </a:prstGeom>
          <a:gradFill>
            <a:gsLst>
              <a:gs pos="32000">
                <a:schemeClr val="accent1">
                  <a:lumMod val="50000"/>
                  <a:alpha val="0"/>
                </a:schemeClr>
              </a:gs>
              <a:gs pos="100000">
                <a:srgbClr val="000000">
                  <a:alpha val="45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ítulo 2">
            <a:extLst>
              <a:ext uri="{FF2B5EF4-FFF2-40B4-BE49-F238E27FC236}">
                <a16:creationId xmlns:a16="http://schemas.microsoft.com/office/drawing/2014/main" id="{B3C99E4F-08C1-2EDA-DBB5-83B710497528}"/>
              </a:ext>
            </a:extLst>
          </p:cNvPr>
          <p:cNvSpPr>
            <a:spLocks noGrp="1"/>
          </p:cNvSpPr>
          <p:nvPr>
            <p:ph type="subTitle" idx="1"/>
          </p:nvPr>
        </p:nvSpPr>
        <p:spPr>
          <a:xfrm rot="10800000">
            <a:off x="-19" y="6232160"/>
            <a:ext cx="12192015" cy="576720"/>
          </a:xfrm>
          <a:gradFill flip="none" rotWithShape="1">
            <a:gsLst>
              <a:gs pos="0">
                <a:schemeClr val="accent5">
                  <a:lumMod val="75000"/>
                  <a:shade val="30000"/>
                  <a:satMod val="115000"/>
                </a:schemeClr>
              </a:gs>
              <a:gs pos="49000">
                <a:schemeClr val="accent5">
                  <a:lumMod val="75000"/>
                </a:schemeClr>
              </a:gs>
              <a:gs pos="100000">
                <a:schemeClr val="accent5">
                  <a:lumMod val="75000"/>
                  <a:shade val="100000"/>
                  <a:satMod val="115000"/>
                </a:schemeClr>
              </a:gs>
            </a:gsLst>
            <a:lin ang="5400000" scaled="1"/>
            <a:tileRect/>
          </a:gradFill>
        </p:spPr>
        <p:txBody>
          <a:bodyPr anchor="ctr">
            <a:normAutofit/>
          </a:bodyPr>
          <a:lstStyle/>
          <a:p>
            <a:pPr algn="l"/>
            <a:endParaRPr lang="es-MX" dirty="0">
              <a:solidFill>
                <a:schemeClr val="accent5">
                  <a:lumMod val="75000"/>
                </a:schemeClr>
              </a:solidFill>
            </a:endParaRPr>
          </a:p>
        </p:txBody>
      </p:sp>
      <p:sp>
        <p:nvSpPr>
          <p:cNvPr id="6" name="Cuadro de texto 4">
            <a:extLst>
              <a:ext uri="{FF2B5EF4-FFF2-40B4-BE49-F238E27FC236}">
                <a16:creationId xmlns:a16="http://schemas.microsoft.com/office/drawing/2014/main" id="{87931143-134B-6EB3-E554-49486D13D116}"/>
              </a:ext>
            </a:extLst>
          </p:cNvPr>
          <p:cNvSpPr txBox="1"/>
          <p:nvPr/>
        </p:nvSpPr>
        <p:spPr>
          <a:xfrm>
            <a:off x="11136097" y="4610860"/>
            <a:ext cx="703925" cy="13271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s-ES_tradnl" sz="8000" b="1" dirty="0">
                <a:ln w="9525" cap="flat" cmpd="sng" algn="ctr">
                  <a:solidFill>
                    <a:srgbClr val="FFFFFF"/>
                  </a:solidFill>
                  <a:prstDash val="solid"/>
                  <a:round/>
                </a:ln>
                <a:solidFill>
                  <a:srgbClr val="2F5496"/>
                </a:solidFill>
                <a:effectLst>
                  <a:outerShdw blurRad="12700" dist="38100" dir="2700000" algn="tl">
                    <a:schemeClr val="bg1">
                      <a:lumMod val="50000"/>
                    </a:schemeClr>
                  </a:outerShdw>
                </a:effectLst>
                <a:latin typeface="Calibri" panose="020F0502020204030204" pitchFamily="34" charset="0"/>
                <a:ea typeface="Times New Roman" panose="02020603050405020304" pitchFamily="18" charset="0"/>
                <a:cs typeface="Times New Roman" panose="02020603050405020304" pitchFamily="18" charset="0"/>
              </a:rPr>
              <a:t>5</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CuadroTexto 10">
            <a:extLst>
              <a:ext uri="{FF2B5EF4-FFF2-40B4-BE49-F238E27FC236}">
                <a16:creationId xmlns:a16="http://schemas.microsoft.com/office/drawing/2014/main" id="{2F855654-A557-2C33-47C0-6E7313DEDC8A}"/>
              </a:ext>
            </a:extLst>
          </p:cNvPr>
          <p:cNvSpPr txBox="1"/>
          <p:nvPr/>
        </p:nvSpPr>
        <p:spPr>
          <a:xfrm>
            <a:off x="8343684" y="4540293"/>
            <a:ext cx="2589385" cy="461665"/>
          </a:xfrm>
          <a:prstGeom prst="rect">
            <a:avLst/>
          </a:prstGeom>
          <a:noFill/>
        </p:spPr>
        <p:txBody>
          <a:bodyPr wrap="square" rtlCol="0">
            <a:spAutoFit/>
          </a:bodyPr>
          <a:lstStyle/>
          <a:p>
            <a:r>
              <a:rPr lang="es-MX" sz="2400" b="1" dirty="0">
                <a:solidFill>
                  <a:schemeClr val="accent5">
                    <a:lumMod val="20000"/>
                    <a:lumOff val="80000"/>
                  </a:schemeClr>
                </a:solidFill>
              </a:rPr>
              <a:t>FICHA TEMÁTICA </a:t>
            </a:r>
          </a:p>
        </p:txBody>
      </p:sp>
      <p:grpSp>
        <p:nvGrpSpPr>
          <p:cNvPr id="13" name="Grupo 12">
            <a:extLst>
              <a:ext uri="{FF2B5EF4-FFF2-40B4-BE49-F238E27FC236}">
                <a16:creationId xmlns:a16="http://schemas.microsoft.com/office/drawing/2014/main" id="{4CF14CD8-06B2-56A0-7DA9-84D926C0A6CA}"/>
              </a:ext>
            </a:extLst>
          </p:cNvPr>
          <p:cNvGrpSpPr/>
          <p:nvPr/>
        </p:nvGrpSpPr>
        <p:grpSpPr>
          <a:xfrm>
            <a:off x="811911" y="4129807"/>
            <a:ext cx="8373813" cy="2599459"/>
            <a:chOff x="4525608" y="4208437"/>
            <a:chExt cx="8373813" cy="2599459"/>
          </a:xfrm>
        </p:grpSpPr>
        <p:pic>
          <p:nvPicPr>
            <p:cNvPr id="15" name="Imagen 14">
              <a:extLst>
                <a:ext uri="{FF2B5EF4-FFF2-40B4-BE49-F238E27FC236}">
                  <a16:creationId xmlns:a16="http://schemas.microsoft.com/office/drawing/2014/main" id="{F330EAFC-DEE3-22B2-F232-5B9A511993B7}"/>
                </a:ext>
              </a:extLst>
            </p:cNvPr>
            <p:cNvPicPr>
              <a:picLocks noChangeAspect="1"/>
            </p:cNvPicPr>
            <p:nvPr/>
          </p:nvPicPr>
          <p:blipFill>
            <a:blip r:embed="rId2"/>
            <a:stretch>
              <a:fillRect/>
            </a:stretch>
          </p:blipFill>
          <p:spPr>
            <a:xfrm>
              <a:off x="4525608" y="4208437"/>
              <a:ext cx="3684755" cy="2599459"/>
            </a:xfrm>
            <a:prstGeom prst="rect">
              <a:avLst/>
            </a:prstGeom>
          </p:spPr>
        </p:pic>
        <p:sp>
          <p:nvSpPr>
            <p:cNvPr id="17" name="CuadroTexto 16">
              <a:extLst>
                <a:ext uri="{FF2B5EF4-FFF2-40B4-BE49-F238E27FC236}">
                  <a16:creationId xmlns:a16="http://schemas.microsoft.com/office/drawing/2014/main" id="{68B6EA91-EEBB-BA3C-1CC8-D5085251DBA9}"/>
                </a:ext>
              </a:extLst>
            </p:cNvPr>
            <p:cNvSpPr txBox="1"/>
            <p:nvPr/>
          </p:nvSpPr>
          <p:spPr>
            <a:xfrm>
              <a:off x="6719948" y="6440519"/>
              <a:ext cx="6179473" cy="307777"/>
            </a:xfrm>
            <a:prstGeom prst="rect">
              <a:avLst/>
            </a:prstGeom>
            <a:noFill/>
          </p:spPr>
          <p:txBody>
            <a:bodyPr wrap="square" rtlCol="0">
              <a:spAutoFit/>
            </a:bodyPr>
            <a:lstStyle/>
            <a:p>
              <a:r>
                <a:rPr lang="es-MX" sz="1400" b="1" dirty="0">
                  <a:solidFill>
                    <a:schemeClr val="bg1"/>
                  </a:solidFill>
                </a:rPr>
                <a:t>Comisión de Género del Tribunal Electoral del Estado de Oaxaca </a:t>
              </a:r>
            </a:p>
          </p:txBody>
        </p:sp>
      </p:grpSp>
      <p:sp>
        <p:nvSpPr>
          <p:cNvPr id="20" name="CuadroTexto 19">
            <a:extLst>
              <a:ext uri="{FF2B5EF4-FFF2-40B4-BE49-F238E27FC236}">
                <a16:creationId xmlns:a16="http://schemas.microsoft.com/office/drawing/2014/main" id="{27F1C5EC-C81D-046D-E6E2-72D20DB94109}"/>
              </a:ext>
            </a:extLst>
          </p:cNvPr>
          <p:cNvSpPr txBox="1"/>
          <p:nvPr/>
        </p:nvSpPr>
        <p:spPr>
          <a:xfrm>
            <a:off x="2777661" y="2133295"/>
            <a:ext cx="6279930" cy="830997"/>
          </a:xfrm>
          <a:prstGeom prst="rect">
            <a:avLst/>
          </a:prstGeom>
          <a:noFill/>
        </p:spPr>
        <p:txBody>
          <a:bodyPr wrap="square">
            <a:spAutoFit/>
          </a:bodyPr>
          <a:lstStyle/>
          <a:p>
            <a:pPr algn="ctr"/>
            <a:r>
              <a:rPr lang="es-MX" sz="4800" b="1" dirty="0">
                <a:ln w="22225">
                  <a:solidFill>
                    <a:schemeClr val="accent5">
                      <a:lumMod val="75000"/>
                    </a:schemeClr>
                  </a:solidFill>
                  <a:prstDash val="solid"/>
                </a:ln>
                <a:solidFill>
                  <a:srgbClr val="FFFF00"/>
                </a:solidFill>
                <a:latin typeface="Bell MT" panose="02020503060305020303" pitchFamily="18" charset="77"/>
              </a:rPr>
              <a:t> </a:t>
            </a:r>
            <a:endParaRPr lang="es-MX" sz="4800" b="1" dirty="0">
              <a:ln w="22225">
                <a:solidFill>
                  <a:schemeClr val="accent5">
                    <a:lumMod val="75000"/>
                  </a:schemeClr>
                </a:solidFill>
                <a:prstDash val="solid"/>
              </a:ln>
              <a:solidFill>
                <a:srgbClr val="FFFF00"/>
              </a:solidFill>
            </a:endParaRPr>
          </a:p>
        </p:txBody>
      </p:sp>
      <p:sp>
        <p:nvSpPr>
          <p:cNvPr id="21" name="CuadroTexto 20">
            <a:extLst>
              <a:ext uri="{FF2B5EF4-FFF2-40B4-BE49-F238E27FC236}">
                <a16:creationId xmlns:a16="http://schemas.microsoft.com/office/drawing/2014/main" id="{225201F6-1CA0-3161-F16F-CD04810C8227}"/>
              </a:ext>
            </a:extLst>
          </p:cNvPr>
          <p:cNvSpPr txBox="1"/>
          <p:nvPr/>
        </p:nvSpPr>
        <p:spPr>
          <a:xfrm>
            <a:off x="224070" y="479845"/>
            <a:ext cx="4773218" cy="3539430"/>
          </a:xfrm>
          <a:prstGeom prst="rect">
            <a:avLst/>
          </a:prstGeom>
          <a:noFill/>
        </p:spPr>
        <p:txBody>
          <a:bodyPr wrap="square" rtlCol="0">
            <a:spAutoFit/>
          </a:bodyPr>
          <a:lstStyle/>
          <a:p>
            <a:pPr algn="ctr"/>
            <a:r>
              <a:rPr lang="es-MX" sz="3200" b="1" dirty="0">
                <a:solidFill>
                  <a:srgbClr val="C00000"/>
                </a:solidFill>
                <a:latin typeface="Bell MT" panose="02020503060305020303" pitchFamily="18" charset="77"/>
              </a:rPr>
              <a:t>JUSTICIA ELECTORAL</a:t>
            </a:r>
          </a:p>
          <a:p>
            <a:pPr algn="ctr"/>
            <a:r>
              <a:rPr lang="es-MX" sz="3200" b="1" dirty="0">
                <a:solidFill>
                  <a:srgbClr val="C00000"/>
                </a:solidFill>
                <a:latin typeface="Bell MT" panose="02020503060305020303" pitchFamily="18" charset="77"/>
              </a:rPr>
              <a:t> Y </a:t>
            </a:r>
          </a:p>
          <a:p>
            <a:pPr algn="ctr"/>
            <a:r>
              <a:rPr lang="es-MX" sz="3200" b="1" dirty="0">
                <a:solidFill>
                  <a:schemeClr val="accent3">
                    <a:lumMod val="50000"/>
                  </a:schemeClr>
                </a:solidFill>
                <a:latin typeface="Bell MT" panose="02020503060305020303" pitchFamily="18" charset="77"/>
              </a:rPr>
              <a:t>ACCIONES AFIRMATIVAS </a:t>
            </a:r>
          </a:p>
          <a:p>
            <a:pPr algn="ctr"/>
            <a:r>
              <a:rPr lang="es-MX" sz="3200" b="1" dirty="0">
                <a:solidFill>
                  <a:srgbClr val="C00000"/>
                </a:solidFill>
                <a:latin typeface="Bell MT" panose="02020503060305020303" pitchFamily="18" charset="77"/>
              </a:rPr>
              <a:t>EN OAXACA</a:t>
            </a:r>
          </a:p>
          <a:p>
            <a:pPr algn="ctr"/>
            <a:r>
              <a:rPr lang="es-MX" sz="3200" b="1" dirty="0">
                <a:solidFill>
                  <a:schemeClr val="accent6">
                    <a:lumMod val="75000"/>
                  </a:schemeClr>
                </a:solidFill>
                <a:latin typeface="Bell MT" panose="02020503060305020303" pitchFamily="18" charset="77"/>
              </a:rPr>
              <a:t>Proceso electoral </a:t>
            </a:r>
          </a:p>
          <a:p>
            <a:pPr algn="ctr"/>
            <a:r>
              <a:rPr lang="es-MX" sz="3200" b="1" dirty="0">
                <a:solidFill>
                  <a:schemeClr val="accent6">
                    <a:lumMod val="75000"/>
                  </a:schemeClr>
                </a:solidFill>
                <a:latin typeface="Bell MT" panose="02020503060305020303" pitchFamily="18" charset="77"/>
              </a:rPr>
              <a:t>2023-2024</a:t>
            </a:r>
          </a:p>
        </p:txBody>
      </p:sp>
      <p:pic>
        <p:nvPicPr>
          <p:cNvPr id="22" name="Imagen 21">
            <a:extLst>
              <a:ext uri="{FF2B5EF4-FFF2-40B4-BE49-F238E27FC236}">
                <a16:creationId xmlns:a16="http://schemas.microsoft.com/office/drawing/2014/main" id="{46E3D84E-EE03-0A05-83EE-FC7A2D65C378}"/>
              </a:ext>
            </a:extLst>
          </p:cNvPr>
          <p:cNvPicPr>
            <a:picLocks noChangeAspect="1"/>
          </p:cNvPicPr>
          <p:nvPr/>
        </p:nvPicPr>
        <p:blipFill>
          <a:blip r:embed="rId3">
            <a:extLst>
              <a:ext uri="{BEBA8EAE-BF5A-486C-A8C5-ECC9F3942E4B}">
                <a14:imgProps xmlns:a14="http://schemas.microsoft.com/office/drawing/2010/main">
                  <a14:imgLayer r:embed="rId4">
                    <a14:imgEffect>
                      <a14:artisticMarker/>
                    </a14:imgEffect>
                  </a14:imgLayer>
                </a14:imgProps>
              </a:ext>
            </a:extLst>
          </a:blip>
          <a:stretch>
            <a:fillRect/>
          </a:stretch>
        </p:blipFill>
        <p:spPr>
          <a:xfrm>
            <a:off x="5093755" y="-24350"/>
            <a:ext cx="7098230" cy="4398903"/>
          </a:xfrm>
          <a:prstGeom prst="rect">
            <a:avLst/>
          </a:prstGeom>
        </p:spPr>
      </p:pic>
      <p:sp>
        <p:nvSpPr>
          <p:cNvPr id="23" name="Marcador de número de diapositiva 22">
            <a:extLst>
              <a:ext uri="{FF2B5EF4-FFF2-40B4-BE49-F238E27FC236}">
                <a16:creationId xmlns:a16="http://schemas.microsoft.com/office/drawing/2014/main" id="{1673618F-D928-3F60-04FE-E5004BAFEDB3}"/>
              </a:ext>
            </a:extLst>
          </p:cNvPr>
          <p:cNvSpPr>
            <a:spLocks noGrp="1"/>
          </p:cNvSpPr>
          <p:nvPr>
            <p:ph type="sldNum" sz="quarter" idx="12"/>
          </p:nvPr>
        </p:nvSpPr>
        <p:spPr/>
        <p:txBody>
          <a:bodyPr/>
          <a:lstStyle/>
          <a:p>
            <a:fld id="{4337F4EE-8E31-2F42-A55D-38D6B85A0067}" type="slidenum">
              <a:rPr lang="es-MX" smtClean="0"/>
              <a:t>1</a:t>
            </a:fld>
            <a:endParaRPr lang="es-MX"/>
          </a:p>
        </p:txBody>
      </p:sp>
    </p:spTree>
    <p:extLst>
      <p:ext uri="{BB962C8B-B14F-4D97-AF65-F5344CB8AC3E}">
        <p14:creationId xmlns:p14="http://schemas.microsoft.com/office/powerpoint/2010/main" val="149590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1E57529-40A3-CAD3-C573-8CBCEFA50F0B}"/>
              </a:ext>
            </a:extLst>
          </p:cNvPr>
          <p:cNvSpPr>
            <a:spLocks noChangeArrowheads="1"/>
          </p:cNvSpPr>
          <p:nvPr/>
        </p:nvSpPr>
        <p:spPr bwMode="auto">
          <a:xfrm>
            <a:off x="4883371" y="16906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AE5183D6-50BA-0FE4-7B3F-E748BB4194B0}"/>
              </a:ext>
            </a:extLst>
          </p:cNvPr>
          <p:cNvSpPr>
            <a:spLocks noChangeArrowheads="1"/>
          </p:cNvSpPr>
          <p:nvPr/>
        </p:nvSpPr>
        <p:spPr bwMode="auto">
          <a:xfrm>
            <a:off x="5965990" y="1004151"/>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4" name="CuadroTexto 13">
            <a:extLst>
              <a:ext uri="{FF2B5EF4-FFF2-40B4-BE49-F238E27FC236}">
                <a16:creationId xmlns:a16="http://schemas.microsoft.com/office/drawing/2014/main" id="{B5DBF49F-AACF-ACFC-9A42-7D602804F577}"/>
              </a:ext>
            </a:extLst>
          </p:cNvPr>
          <p:cNvSpPr txBox="1"/>
          <p:nvPr/>
        </p:nvSpPr>
        <p:spPr>
          <a:xfrm>
            <a:off x="4647972" y="320953"/>
            <a:ext cx="6658760" cy="369332"/>
          </a:xfrm>
          <a:prstGeom prst="rect">
            <a:avLst/>
          </a:prstGeom>
          <a:noFill/>
        </p:spPr>
        <p:txBody>
          <a:bodyPr wrap="square" rtlCol="0">
            <a:spAutoFit/>
          </a:bodyPr>
          <a:lstStyle/>
          <a:p>
            <a:pPr algn="ctr"/>
            <a:r>
              <a:rPr lang="es-MX" b="1" dirty="0">
                <a:solidFill>
                  <a:schemeClr val="accent5">
                    <a:lumMod val="75000"/>
                  </a:schemeClr>
                </a:solidFill>
                <a:latin typeface="Bell MT" panose="02020503060305020303" pitchFamily="18" charset="77"/>
              </a:rPr>
              <a:t>En relación con las cuotas para personas con </a:t>
            </a:r>
            <a:r>
              <a:rPr lang="es-MX" b="1" dirty="0">
                <a:solidFill>
                  <a:srgbClr val="C00000"/>
                </a:solidFill>
                <a:latin typeface="Bell MT" panose="02020503060305020303" pitchFamily="18" charset="77"/>
              </a:rPr>
              <a:t>DISCAPACIDAD</a:t>
            </a:r>
          </a:p>
        </p:txBody>
      </p:sp>
      <p:sp>
        <p:nvSpPr>
          <p:cNvPr id="6" name="Rectangle 1">
            <a:extLst>
              <a:ext uri="{FF2B5EF4-FFF2-40B4-BE49-F238E27FC236}">
                <a16:creationId xmlns:a16="http://schemas.microsoft.com/office/drawing/2014/main" id="{3FD64700-E6BD-B6EC-6130-CB1C720E5FB2}"/>
              </a:ext>
            </a:extLst>
          </p:cNvPr>
          <p:cNvSpPr>
            <a:spLocks noChangeArrowheads="1"/>
          </p:cNvSpPr>
          <p:nvPr/>
        </p:nvSpPr>
        <p:spPr bwMode="auto">
          <a:xfrm>
            <a:off x="4803686" y="236452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8" name="Título 1">
            <a:extLst>
              <a:ext uri="{FF2B5EF4-FFF2-40B4-BE49-F238E27FC236}">
                <a16:creationId xmlns:a16="http://schemas.microsoft.com/office/drawing/2014/main" id="{1C7C8598-6D88-C245-E053-77605E3035A2}"/>
              </a:ext>
            </a:extLst>
          </p:cNvPr>
          <p:cNvSpPr txBox="1">
            <a:spLocks/>
          </p:cNvSpPr>
          <p:nvPr/>
        </p:nvSpPr>
        <p:spPr>
          <a:xfrm>
            <a:off x="742120" y="464344"/>
            <a:ext cx="3819883" cy="837214"/>
          </a:xfrm>
          <a:prstGeom prst="rect">
            <a:avLst/>
          </a:prstGeom>
          <a:solidFill>
            <a:schemeClr val="accent5">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chemeClr val="bg1">
                    <a:lumMod val="95000"/>
                  </a:schemeClr>
                </a:solidFill>
                <a:latin typeface="Bell MT" panose="02020503060305020303" pitchFamily="18" charset="77"/>
              </a:rPr>
              <a:t>JDC/149/2023  (TEEO) y </a:t>
            </a:r>
            <a:br>
              <a:rPr lang="es-MX" sz="2000" b="1" dirty="0">
                <a:solidFill>
                  <a:schemeClr val="bg1">
                    <a:lumMod val="95000"/>
                  </a:schemeClr>
                </a:solidFill>
                <a:latin typeface="Bell MT" panose="02020503060305020303" pitchFamily="18" charset="77"/>
              </a:rPr>
            </a:br>
            <a:r>
              <a:rPr lang="es-MX" sz="2000" b="1" dirty="0">
                <a:solidFill>
                  <a:srgbClr val="FFFF00"/>
                </a:solidFill>
                <a:latin typeface="Bell MT" panose="02020503060305020303" pitchFamily="18" charset="77"/>
              </a:rPr>
              <a:t>SX-JRC-028/2023 (TEPJF)</a:t>
            </a:r>
          </a:p>
        </p:txBody>
      </p:sp>
      <p:graphicFrame>
        <p:nvGraphicFramePr>
          <p:cNvPr id="2" name="Tabla 1">
            <a:extLst>
              <a:ext uri="{FF2B5EF4-FFF2-40B4-BE49-F238E27FC236}">
                <a16:creationId xmlns:a16="http://schemas.microsoft.com/office/drawing/2014/main" id="{731D9E50-8C58-0F54-219C-A9B6D3CCBA58}"/>
              </a:ext>
            </a:extLst>
          </p:cNvPr>
          <p:cNvGraphicFramePr>
            <a:graphicFrameLocks noGrp="1"/>
          </p:cNvGraphicFramePr>
          <p:nvPr>
            <p:extLst>
              <p:ext uri="{D42A27DB-BD31-4B8C-83A1-F6EECF244321}">
                <p14:modId xmlns:p14="http://schemas.microsoft.com/office/powerpoint/2010/main" val="1952007533"/>
              </p:ext>
            </p:extLst>
          </p:nvPr>
        </p:nvGraphicFramePr>
        <p:xfrm>
          <a:off x="742120" y="1690688"/>
          <a:ext cx="10482926" cy="4421213"/>
        </p:xfrm>
        <a:graphic>
          <a:graphicData uri="http://schemas.openxmlformats.org/drawingml/2006/table">
            <a:tbl>
              <a:tblPr firstRow="1" firstCol="1" bandRow="1">
                <a:tableStyleId>{5C22544A-7EE6-4342-B048-85BDC9FD1C3A}</a:tableStyleId>
              </a:tblPr>
              <a:tblGrid>
                <a:gridCol w="3230318">
                  <a:extLst>
                    <a:ext uri="{9D8B030D-6E8A-4147-A177-3AD203B41FA5}">
                      <a16:colId xmlns:a16="http://schemas.microsoft.com/office/drawing/2014/main" val="1299524847"/>
                    </a:ext>
                  </a:extLst>
                </a:gridCol>
                <a:gridCol w="3980667">
                  <a:extLst>
                    <a:ext uri="{9D8B030D-6E8A-4147-A177-3AD203B41FA5}">
                      <a16:colId xmlns:a16="http://schemas.microsoft.com/office/drawing/2014/main" val="1319080143"/>
                    </a:ext>
                  </a:extLst>
                </a:gridCol>
                <a:gridCol w="3271941">
                  <a:extLst>
                    <a:ext uri="{9D8B030D-6E8A-4147-A177-3AD203B41FA5}">
                      <a16:colId xmlns:a16="http://schemas.microsoft.com/office/drawing/2014/main" val="317353658"/>
                    </a:ext>
                  </a:extLst>
                </a:gridCol>
              </a:tblGrid>
              <a:tr h="551944">
                <a:tc>
                  <a:txBody>
                    <a:bodyPr/>
                    <a:lstStyle/>
                    <a:p>
                      <a:pPr algn="ctr">
                        <a:lnSpc>
                          <a:spcPct val="107000"/>
                        </a:lnSpc>
                        <a:spcAft>
                          <a:spcPts val="800"/>
                        </a:spcAft>
                      </a:pPr>
                      <a:r>
                        <a:rPr lang="es-ES" sz="1800" kern="100" dirty="0">
                          <a:solidFill>
                            <a:schemeClr val="tx1"/>
                          </a:solidFill>
                          <a:effectLst/>
                          <a:latin typeface="Bell MT" panose="02020503060305020303" pitchFamily="18" charset="77"/>
                        </a:rPr>
                        <a:t>Acto reclamado</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ctr">
                        <a:lnSpc>
                          <a:spcPct val="107000"/>
                        </a:lnSpc>
                        <a:spcAft>
                          <a:spcPts val="800"/>
                        </a:spcAft>
                      </a:pPr>
                      <a:r>
                        <a:rPr lang="es-ES" sz="1800" kern="100" dirty="0">
                          <a:solidFill>
                            <a:schemeClr val="tx1"/>
                          </a:solidFill>
                          <a:effectLst/>
                          <a:latin typeface="Bell MT" panose="02020503060305020303" pitchFamily="18" charset="77"/>
                        </a:rPr>
                        <a:t>Resolución del Tribunal Electoral del Estado de Oaxaca</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ctr">
                        <a:lnSpc>
                          <a:spcPct val="107000"/>
                        </a:lnSpc>
                        <a:spcAft>
                          <a:spcPts val="800"/>
                        </a:spcAft>
                      </a:pPr>
                      <a:r>
                        <a:rPr lang="es-ES" sz="1800" kern="100" dirty="0">
                          <a:solidFill>
                            <a:schemeClr val="tx1"/>
                          </a:solidFill>
                          <a:effectLst/>
                          <a:latin typeface="Bell MT" panose="02020503060305020303" pitchFamily="18" charset="77"/>
                        </a:rPr>
                        <a:t>Modificación de Sala Regional Xalapa del TEPJF</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647472909"/>
                  </a:ext>
                </a:extLst>
              </a:tr>
              <a:tr h="1792701">
                <a:tc>
                  <a:txBody>
                    <a:bodyPr/>
                    <a:lstStyle/>
                    <a:p>
                      <a:pPr>
                        <a:lnSpc>
                          <a:spcPct val="107000"/>
                        </a:lnSpc>
                        <a:spcAft>
                          <a:spcPts val="800"/>
                        </a:spcAft>
                      </a:pPr>
                      <a:r>
                        <a:rPr lang="es-MX" sz="1800" kern="100" dirty="0">
                          <a:solidFill>
                            <a:schemeClr val="tx1"/>
                          </a:solidFill>
                          <a:effectLst/>
                          <a:latin typeface="Bell MT" panose="02020503060305020303" pitchFamily="18" charset="77"/>
                        </a:rPr>
                        <a:t>La omisión de aprobar el acuerdo con perspectiva de discapacidad, al no haber realizado una consulta a las personas con discapacidad.</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a:lnSpc>
                          <a:spcPct val="107000"/>
                        </a:lnSpc>
                        <a:spcAft>
                          <a:spcPts val="800"/>
                        </a:spcAft>
                      </a:pPr>
                      <a:r>
                        <a:rPr lang="es-ES" sz="1800" kern="100" dirty="0">
                          <a:solidFill>
                            <a:schemeClr val="tx1"/>
                          </a:solidFill>
                          <a:effectLst/>
                          <a:latin typeface="Bell MT" panose="02020503060305020303" pitchFamily="18" charset="77"/>
                        </a:rPr>
                        <a:t>Ordenó al IEEPCO </a:t>
                      </a:r>
                      <a:r>
                        <a:rPr lang="es-MX" sz="1800" kern="100" dirty="0">
                          <a:solidFill>
                            <a:schemeClr val="tx1"/>
                          </a:solidFill>
                          <a:effectLst/>
                          <a:latin typeface="Bell MT" panose="02020503060305020303" pitchFamily="18" charset="77"/>
                        </a:rPr>
                        <a:t>realizar, una </a:t>
                      </a:r>
                      <a:r>
                        <a:rPr lang="es-ES" sz="1800" kern="100" dirty="0">
                          <a:solidFill>
                            <a:schemeClr val="tx1"/>
                          </a:solidFill>
                          <a:effectLst/>
                          <a:latin typeface="Bell MT" panose="02020503060305020303" pitchFamily="18" charset="77"/>
                        </a:rPr>
                        <a:t>consulta previa </a:t>
                      </a:r>
                      <a:r>
                        <a:rPr lang="es-MX" sz="1800" kern="100" dirty="0">
                          <a:solidFill>
                            <a:schemeClr val="tx1"/>
                          </a:solidFill>
                          <a:effectLst/>
                          <a:latin typeface="Bell MT" panose="02020503060305020303" pitchFamily="18" charset="77"/>
                        </a:rPr>
                        <a:t>para el siguiente proceso electoral, a fin de</a:t>
                      </a:r>
                      <a:r>
                        <a:rPr lang="es-ES" sz="1800" kern="100" dirty="0">
                          <a:solidFill>
                            <a:schemeClr val="tx1"/>
                          </a:solidFill>
                          <a:effectLst/>
                          <a:latin typeface="Bell MT" panose="02020503060305020303" pitchFamily="18" charset="77"/>
                        </a:rPr>
                        <a:t> distinguir la pertinencia de los requisitos y el cumplimiento de la </a:t>
                      </a:r>
                      <a:r>
                        <a:rPr lang="es-ES" sz="1800" kern="100" dirty="0" err="1">
                          <a:solidFill>
                            <a:schemeClr val="tx1"/>
                          </a:solidFill>
                          <a:effectLst/>
                          <a:latin typeface="Bell MT" panose="02020503060305020303" pitchFamily="18" charset="77"/>
                        </a:rPr>
                        <a:t>autoadscripción</a:t>
                      </a:r>
                      <a:r>
                        <a:rPr lang="es-ES" sz="1800" kern="100" dirty="0">
                          <a:solidFill>
                            <a:schemeClr val="tx1"/>
                          </a:solidFill>
                          <a:effectLst/>
                          <a:latin typeface="Bell MT" panose="02020503060305020303" pitchFamily="18" charset="77"/>
                        </a:rPr>
                        <a:t> calificada.</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800"/>
                        </a:spcAft>
                      </a:pPr>
                      <a:r>
                        <a:rPr lang="es-ES" sz="1800" kern="100">
                          <a:solidFill>
                            <a:schemeClr val="tx1"/>
                          </a:solidFill>
                          <a:effectLst/>
                          <a:latin typeface="Bell MT" panose="02020503060305020303" pitchFamily="18" charset="77"/>
                        </a:rPr>
                        <a:t>Ordenó al IEEPCO la realización de la consulta previa en el presente proceso electoral, antes del inicio de la etapa de registro de las candidaturas.</a:t>
                      </a:r>
                      <a:endParaRPr lang="es-MX" sz="1800" kern="10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325450818"/>
                  </a:ext>
                </a:extLst>
              </a:tr>
              <a:tr h="2050154">
                <a:tc>
                  <a:txBody>
                    <a:bodyPr/>
                    <a:lstStyle/>
                    <a:p>
                      <a:pPr>
                        <a:lnSpc>
                          <a:spcPct val="107000"/>
                        </a:lnSpc>
                        <a:spcAft>
                          <a:spcPts val="800"/>
                        </a:spcAft>
                      </a:pPr>
                      <a:r>
                        <a:rPr lang="es-MX" sz="1800" kern="100" dirty="0">
                          <a:solidFill>
                            <a:schemeClr val="tx1"/>
                          </a:solidFill>
                          <a:effectLst/>
                          <a:latin typeface="Bell MT" panose="02020503060305020303" pitchFamily="18" charset="77"/>
                        </a:rPr>
                        <a:t>La omisión de emitir el acuerdo controvertido en formatos accesibles para las personas con discapacidad.</a:t>
                      </a:r>
                    </a:p>
                    <a:p>
                      <a:pPr>
                        <a:lnSpc>
                          <a:spcPct val="107000"/>
                        </a:lnSpc>
                        <a:spcAft>
                          <a:spcPts val="800"/>
                        </a:spcAft>
                      </a:pPr>
                      <a:r>
                        <a:rPr lang="es-MX" sz="1800" kern="100" dirty="0">
                          <a:solidFill>
                            <a:schemeClr val="tx1"/>
                          </a:solidFill>
                          <a:effectLst/>
                          <a:latin typeface="Bell MT" panose="02020503060305020303" pitchFamily="18" charset="77"/>
                        </a:rPr>
                        <a:t> </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tc>
                  <a:txBody>
                    <a:bodyPr/>
                    <a:lstStyle/>
                    <a:p>
                      <a:pPr>
                        <a:lnSpc>
                          <a:spcPct val="107000"/>
                        </a:lnSpc>
                        <a:spcAft>
                          <a:spcPts val="800"/>
                        </a:spcAft>
                      </a:pPr>
                      <a:r>
                        <a:rPr lang="es-ES" sz="1800" kern="100" dirty="0">
                          <a:solidFill>
                            <a:schemeClr val="tx1"/>
                          </a:solidFill>
                          <a:effectLst/>
                          <a:latin typeface="Bell MT" panose="02020503060305020303" pitchFamily="18" charset="77"/>
                        </a:rPr>
                        <a:t>Ordenó la difusión de los lineamientos mediante formatos accesibles en versiones audibles y el sistema braille, que permita a las personas con distintos grados de discapacidad estar en la posibilidad de conocer su contenido.</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800"/>
                        </a:spcAft>
                      </a:pPr>
                      <a:r>
                        <a:rPr lang="es-ES" sz="1800" kern="100" dirty="0">
                          <a:solidFill>
                            <a:schemeClr val="tx1"/>
                          </a:solidFill>
                          <a:effectLst/>
                          <a:latin typeface="Bell MT" panose="02020503060305020303" pitchFamily="18" charset="77"/>
                        </a:rPr>
                        <a:t> </a:t>
                      </a:r>
                      <a:endParaRPr lang="es-MX" sz="18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732480652"/>
                  </a:ext>
                </a:extLst>
              </a:tr>
            </a:tbl>
          </a:graphicData>
        </a:graphic>
      </p:graphicFrame>
      <p:sp>
        <p:nvSpPr>
          <p:cNvPr id="4" name="Rectangle 1">
            <a:extLst>
              <a:ext uri="{FF2B5EF4-FFF2-40B4-BE49-F238E27FC236}">
                <a16:creationId xmlns:a16="http://schemas.microsoft.com/office/drawing/2014/main" id="{771DAEC5-B4E8-7A60-9F18-6CD094A66F62}"/>
              </a:ext>
            </a:extLst>
          </p:cNvPr>
          <p:cNvSpPr>
            <a:spLocks noChangeArrowheads="1"/>
          </p:cNvSpPr>
          <p:nvPr/>
        </p:nvSpPr>
        <p:spPr bwMode="auto">
          <a:xfrm>
            <a:off x="3217863" y="2486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9" name="Marcador de número de diapositiva 8">
            <a:extLst>
              <a:ext uri="{FF2B5EF4-FFF2-40B4-BE49-F238E27FC236}">
                <a16:creationId xmlns:a16="http://schemas.microsoft.com/office/drawing/2014/main" id="{B67B7B81-77A9-81A8-209B-7A65EE4A6A41}"/>
              </a:ext>
            </a:extLst>
          </p:cNvPr>
          <p:cNvSpPr>
            <a:spLocks noGrp="1"/>
          </p:cNvSpPr>
          <p:nvPr>
            <p:ph type="sldNum" sz="quarter" idx="12"/>
          </p:nvPr>
        </p:nvSpPr>
        <p:spPr/>
        <p:txBody>
          <a:bodyPr/>
          <a:lstStyle/>
          <a:p>
            <a:fld id="{4337F4EE-8E31-2F42-A55D-38D6B85A0067}" type="slidenum">
              <a:rPr lang="es-MX" smtClean="0"/>
              <a:t>10</a:t>
            </a:fld>
            <a:endParaRPr lang="es-MX"/>
          </a:p>
        </p:txBody>
      </p:sp>
    </p:spTree>
    <p:extLst>
      <p:ext uri="{BB962C8B-B14F-4D97-AF65-F5344CB8AC3E}">
        <p14:creationId xmlns:p14="http://schemas.microsoft.com/office/powerpoint/2010/main" val="1429811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1E57529-40A3-CAD3-C573-8CBCEFA50F0B}"/>
              </a:ext>
            </a:extLst>
          </p:cNvPr>
          <p:cNvSpPr>
            <a:spLocks noChangeArrowheads="1"/>
          </p:cNvSpPr>
          <p:nvPr/>
        </p:nvSpPr>
        <p:spPr bwMode="auto">
          <a:xfrm>
            <a:off x="4883371" y="16906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AE5183D6-50BA-0FE4-7B3F-E748BB4194B0}"/>
              </a:ext>
            </a:extLst>
          </p:cNvPr>
          <p:cNvSpPr>
            <a:spLocks noChangeArrowheads="1"/>
          </p:cNvSpPr>
          <p:nvPr/>
        </p:nvSpPr>
        <p:spPr bwMode="auto">
          <a:xfrm>
            <a:off x="5965990" y="1004151"/>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4" name="CuadroTexto 13">
            <a:extLst>
              <a:ext uri="{FF2B5EF4-FFF2-40B4-BE49-F238E27FC236}">
                <a16:creationId xmlns:a16="http://schemas.microsoft.com/office/drawing/2014/main" id="{B5DBF49F-AACF-ACFC-9A42-7D602804F577}"/>
              </a:ext>
            </a:extLst>
          </p:cNvPr>
          <p:cNvSpPr txBox="1"/>
          <p:nvPr/>
        </p:nvSpPr>
        <p:spPr>
          <a:xfrm>
            <a:off x="4647972" y="320953"/>
            <a:ext cx="6658760" cy="369332"/>
          </a:xfrm>
          <a:prstGeom prst="rect">
            <a:avLst/>
          </a:prstGeom>
          <a:noFill/>
        </p:spPr>
        <p:txBody>
          <a:bodyPr wrap="square" rtlCol="0">
            <a:spAutoFit/>
          </a:bodyPr>
          <a:lstStyle/>
          <a:p>
            <a:pPr algn="ctr"/>
            <a:r>
              <a:rPr lang="es-MX" b="1" dirty="0">
                <a:solidFill>
                  <a:schemeClr val="accent5">
                    <a:lumMod val="75000"/>
                  </a:schemeClr>
                </a:solidFill>
                <a:latin typeface="Bell MT" panose="02020503060305020303" pitchFamily="18" charset="77"/>
              </a:rPr>
              <a:t>En relación con la cuota para personas </a:t>
            </a:r>
            <a:r>
              <a:rPr lang="es-MX" b="1" dirty="0">
                <a:solidFill>
                  <a:srgbClr val="C00000"/>
                </a:solidFill>
                <a:latin typeface="Bell MT" panose="02020503060305020303" pitchFamily="18" charset="77"/>
              </a:rPr>
              <a:t>MIGRANTES</a:t>
            </a:r>
          </a:p>
        </p:txBody>
      </p:sp>
      <p:sp>
        <p:nvSpPr>
          <p:cNvPr id="6" name="Rectangle 1">
            <a:extLst>
              <a:ext uri="{FF2B5EF4-FFF2-40B4-BE49-F238E27FC236}">
                <a16:creationId xmlns:a16="http://schemas.microsoft.com/office/drawing/2014/main" id="{3FD64700-E6BD-B6EC-6130-CB1C720E5FB2}"/>
              </a:ext>
            </a:extLst>
          </p:cNvPr>
          <p:cNvSpPr>
            <a:spLocks noChangeArrowheads="1"/>
          </p:cNvSpPr>
          <p:nvPr/>
        </p:nvSpPr>
        <p:spPr bwMode="auto">
          <a:xfrm>
            <a:off x="4803686" y="236452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8" name="Título 1">
            <a:extLst>
              <a:ext uri="{FF2B5EF4-FFF2-40B4-BE49-F238E27FC236}">
                <a16:creationId xmlns:a16="http://schemas.microsoft.com/office/drawing/2014/main" id="{1C7C8598-6D88-C245-E053-77605E3035A2}"/>
              </a:ext>
            </a:extLst>
          </p:cNvPr>
          <p:cNvSpPr txBox="1">
            <a:spLocks/>
          </p:cNvSpPr>
          <p:nvPr/>
        </p:nvSpPr>
        <p:spPr>
          <a:xfrm>
            <a:off x="742120" y="464344"/>
            <a:ext cx="3819883" cy="837214"/>
          </a:xfrm>
          <a:prstGeom prst="rect">
            <a:avLst/>
          </a:prstGeom>
          <a:solidFill>
            <a:schemeClr val="accent5">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chemeClr val="bg1">
                    <a:lumMod val="95000"/>
                  </a:schemeClr>
                </a:solidFill>
                <a:latin typeface="Bell MT" panose="02020503060305020303" pitchFamily="18" charset="77"/>
              </a:rPr>
              <a:t>JDC/149/2023  (TEEO) y </a:t>
            </a:r>
            <a:br>
              <a:rPr lang="es-MX" sz="2000" b="1" dirty="0">
                <a:solidFill>
                  <a:schemeClr val="bg1">
                    <a:lumMod val="95000"/>
                  </a:schemeClr>
                </a:solidFill>
                <a:latin typeface="Bell MT" panose="02020503060305020303" pitchFamily="18" charset="77"/>
              </a:rPr>
            </a:br>
            <a:r>
              <a:rPr lang="es-MX" sz="2000" b="1" dirty="0">
                <a:solidFill>
                  <a:srgbClr val="FFFF00"/>
                </a:solidFill>
                <a:latin typeface="Bell MT" panose="02020503060305020303" pitchFamily="18" charset="77"/>
              </a:rPr>
              <a:t>SX-JRC-028/2023 (TEPJF)</a:t>
            </a:r>
          </a:p>
        </p:txBody>
      </p:sp>
      <p:sp>
        <p:nvSpPr>
          <p:cNvPr id="4" name="Rectangle 1">
            <a:extLst>
              <a:ext uri="{FF2B5EF4-FFF2-40B4-BE49-F238E27FC236}">
                <a16:creationId xmlns:a16="http://schemas.microsoft.com/office/drawing/2014/main" id="{771DAEC5-B4E8-7A60-9F18-6CD094A66F62}"/>
              </a:ext>
            </a:extLst>
          </p:cNvPr>
          <p:cNvSpPr>
            <a:spLocks noChangeArrowheads="1"/>
          </p:cNvSpPr>
          <p:nvPr/>
        </p:nvSpPr>
        <p:spPr bwMode="auto">
          <a:xfrm>
            <a:off x="3217863" y="24860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a 2">
            <a:extLst>
              <a:ext uri="{FF2B5EF4-FFF2-40B4-BE49-F238E27FC236}">
                <a16:creationId xmlns:a16="http://schemas.microsoft.com/office/drawing/2014/main" id="{3F03403B-AD35-26AB-3C7E-21956EF9C3CB}"/>
              </a:ext>
            </a:extLst>
          </p:cNvPr>
          <p:cNvGraphicFramePr>
            <a:graphicFrameLocks noGrp="1"/>
          </p:cNvGraphicFramePr>
          <p:nvPr>
            <p:extLst>
              <p:ext uri="{D42A27DB-BD31-4B8C-83A1-F6EECF244321}">
                <p14:modId xmlns:p14="http://schemas.microsoft.com/office/powerpoint/2010/main" val="1374195355"/>
              </p:ext>
            </p:extLst>
          </p:nvPr>
        </p:nvGraphicFramePr>
        <p:xfrm>
          <a:off x="942275" y="1568028"/>
          <a:ext cx="9957411" cy="4969019"/>
        </p:xfrm>
        <a:graphic>
          <a:graphicData uri="http://schemas.openxmlformats.org/drawingml/2006/table">
            <a:tbl>
              <a:tblPr firstRow="1" firstCol="1" bandRow="1">
                <a:tableStyleId>{5C22544A-7EE6-4342-B048-85BDC9FD1C3A}</a:tableStyleId>
              </a:tblPr>
              <a:tblGrid>
                <a:gridCol w="3462018">
                  <a:extLst>
                    <a:ext uri="{9D8B030D-6E8A-4147-A177-3AD203B41FA5}">
                      <a16:colId xmlns:a16="http://schemas.microsoft.com/office/drawing/2014/main" val="2328522532"/>
                    </a:ext>
                  </a:extLst>
                </a:gridCol>
                <a:gridCol w="3678621">
                  <a:extLst>
                    <a:ext uri="{9D8B030D-6E8A-4147-A177-3AD203B41FA5}">
                      <a16:colId xmlns:a16="http://schemas.microsoft.com/office/drawing/2014/main" val="599740872"/>
                    </a:ext>
                  </a:extLst>
                </a:gridCol>
                <a:gridCol w="2816772">
                  <a:extLst>
                    <a:ext uri="{9D8B030D-6E8A-4147-A177-3AD203B41FA5}">
                      <a16:colId xmlns:a16="http://schemas.microsoft.com/office/drawing/2014/main" val="4222000666"/>
                    </a:ext>
                  </a:extLst>
                </a:gridCol>
              </a:tblGrid>
              <a:tr h="538509">
                <a:tc>
                  <a:txBody>
                    <a:bodyPr/>
                    <a:lstStyle/>
                    <a:p>
                      <a:pPr algn="ctr">
                        <a:lnSpc>
                          <a:spcPct val="107000"/>
                        </a:lnSpc>
                        <a:spcAft>
                          <a:spcPts val="800"/>
                        </a:spcAft>
                      </a:pPr>
                      <a:r>
                        <a:rPr lang="es-ES" sz="1600" kern="100" dirty="0">
                          <a:solidFill>
                            <a:schemeClr val="tx1"/>
                          </a:solidFill>
                          <a:effectLst/>
                          <a:latin typeface="Bell MT" panose="02020503060305020303" pitchFamily="18" charset="77"/>
                        </a:rPr>
                        <a:t>Acto reclamado</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solidFill>
                      <a:schemeClr val="accent3">
                        <a:lumMod val="20000"/>
                        <a:lumOff val="80000"/>
                      </a:schemeClr>
                    </a:solidFill>
                  </a:tcPr>
                </a:tc>
                <a:tc>
                  <a:txBody>
                    <a:bodyPr/>
                    <a:lstStyle/>
                    <a:p>
                      <a:pPr algn="ctr">
                        <a:lnSpc>
                          <a:spcPct val="107000"/>
                        </a:lnSpc>
                        <a:spcAft>
                          <a:spcPts val="800"/>
                        </a:spcAft>
                      </a:pPr>
                      <a:r>
                        <a:rPr lang="es-ES" sz="1600" kern="100" dirty="0">
                          <a:solidFill>
                            <a:schemeClr val="tx1"/>
                          </a:solidFill>
                          <a:effectLst/>
                          <a:latin typeface="Bell MT" panose="02020503060305020303" pitchFamily="18" charset="77"/>
                        </a:rPr>
                        <a:t>Resolución del Tribunal Electoral del Estado de Oaxaca</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solidFill>
                      <a:schemeClr val="accent3">
                        <a:lumMod val="20000"/>
                        <a:lumOff val="80000"/>
                      </a:schemeClr>
                    </a:solidFill>
                  </a:tcPr>
                </a:tc>
                <a:tc>
                  <a:txBody>
                    <a:bodyPr/>
                    <a:lstStyle/>
                    <a:p>
                      <a:pPr algn="ctr">
                        <a:lnSpc>
                          <a:spcPct val="107000"/>
                        </a:lnSpc>
                        <a:spcAft>
                          <a:spcPts val="800"/>
                        </a:spcAft>
                      </a:pPr>
                      <a:r>
                        <a:rPr lang="es-ES" sz="1600" kern="100" dirty="0">
                          <a:solidFill>
                            <a:schemeClr val="tx1"/>
                          </a:solidFill>
                          <a:effectLst/>
                          <a:latin typeface="Bell MT" panose="02020503060305020303" pitchFamily="18" charset="77"/>
                        </a:rPr>
                        <a:t>Modificación de Sala Regional Xalapa del TEPJF</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solidFill>
                      <a:schemeClr val="accent3">
                        <a:lumMod val="20000"/>
                        <a:lumOff val="80000"/>
                      </a:schemeClr>
                    </a:solidFill>
                  </a:tcPr>
                </a:tc>
                <a:extLst>
                  <a:ext uri="{0D108BD9-81ED-4DB2-BD59-A6C34878D82A}">
                    <a16:rowId xmlns:a16="http://schemas.microsoft.com/office/drawing/2014/main" val="4053632213"/>
                  </a:ext>
                </a:extLst>
              </a:tr>
              <a:tr h="2355838">
                <a:tc>
                  <a:txBody>
                    <a:bodyPr/>
                    <a:lstStyle/>
                    <a:p>
                      <a:pPr>
                        <a:lnSpc>
                          <a:spcPct val="107000"/>
                        </a:lnSpc>
                        <a:spcAft>
                          <a:spcPts val="800"/>
                        </a:spcAft>
                      </a:pPr>
                      <a:r>
                        <a:rPr lang="es-MX" sz="1600" kern="100" dirty="0">
                          <a:solidFill>
                            <a:schemeClr val="tx1"/>
                          </a:solidFill>
                          <a:effectLst/>
                          <a:latin typeface="Bell MT" panose="02020503060305020303" pitchFamily="18" charset="77"/>
                        </a:rPr>
                        <a:t>La falta de fundamentación y motivación al establecer que, el registro de candidaturas a la diputación migrante por el principio de representación proporcional, se realizaría unicamente y de manera específica en la lista de las 17 candidaturas por ese principio.</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solidFill>
                      <a:schemeClr val="tx2">
                        <a:lumMod val="10000"/>
                        <a:lumOff val="90000"/>
                      </a:schemeClr>
                    </a:solidFill>
                  </a:tcPr>
                </a:tc>
                <a:tc>
                  <a:txBody>
                    <a:bodyPr/>
                    <a:lstStyle/>
                    <a:p>
                      <a:pPr>
                        <a:lnSpc>
                          <a:spcPct val="107000"/>
                        </a:lnSpc>
                        <a:spcAft>
                          <a:spcPts val="800"/>
                        </a:spcAft>
                      </a:pPr>
                      <a:r>
                        <a:rPr lang="es-ES" sz="1600" kern="100" dirty="0">
                          <a:solidFill>
                            <a:schemeClr val="tx1"/>
                          </a:solidFill>
                          <a:effectLst/>
                          <a:latin typeface="Bell MT" panose="02020503060305020303" pitchFamily="18" charset="77"/>
                        </a:rPr>
                        <a:t>Revocó parcialmente los Lineamientos derivados del acuerdo IEEPCO-CG-31/2023, respecto a la cuota de persona migrante, a fin de armonizar lo relativo a la opción que tiene los partidos políticos de presentar las mismas postulaciones por mayoría relativa como lista de representación proporcional.</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tc>
                <a:tc>
                  <a:txBody>
                    <a:bodyPr/>
                    <a:lstStyle/>
                    <a:p>
                      <a:pPr>
                        <a:lnSpc>
                          <a:spcPct val="107000"/>
                        </a:lnSpc>
                        <a:spcAft>
                          <a:spcPts val="800"/>
                        </a:spcAft>
                      </a:pPr>
                      <a:r>
                        <a:rPr lang="es-ES" sz="1600" kern="100" dirty="0">
                          <a:solidFill>
                            <a:schemeClr val="tx1"/>
                          </a:solidFill>
                          <a:effectLst/>
                          <a:latin typeface="Bell MT" panose="02020503060305020303" pitchFamily="18" charset="77"/>
                        </a:rPr>
                        <a:t> </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tc>
                <a:extLst>
                  <a:ext uri="{0D108BD9-81ED-4DB2-BD59-A6C34878D82A}">
                    <a16:rowId xmlns:a16="http://schemas.microsoft.com/office/drawing/2014/main" val="2836281998"/>
                  </a:ext>
                </a:extLst>
              </a:tr>
              <a:tr h="901975">
                <a:tc>
                  <a:txBody>
                    <a:bodyPr/>
                    <a:lstStyle/>
                    <a:p>
                      <a:pPr algn="just">
                        <a:lnSpc>
                          <a:spcPct val="107000"/>
                        </a:lnSpc>
                        <a:spcAft>
                          <a:spcPts val="800"/>
                        </a:spcAft>
                      </a:pPr>
                      <a:r>
                        <a:rPr lang="es-MX" sz="1600" kern="100" dirty="0">
                          <a:solidFill>
                            <a:schemeClr val="tx1"/>
                          </a:solidFill>
                          <a:effectLst/>
                          <a:latin typeface="Bell MT" panose="02020503060305020303" pitchFamily="18" charset="77"/>
                        </a:rPr>
                        <a:t>Falta de fundamentación y motivación respecto al plazo de dos años como requisito de residencia efectiva.</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solidFill>
                      <a:schemeClr val="tx2">
                        <a:lumMod val="10000"/>
                        <a:lumOff val="90000"/>
                      </a:schemeClr>
                    </a:solidFill>
                  </a:tcPr>
                </a:tc>
                <a:tc>
                  <a:txBody>
                    <a:bodyPr/>
                    <a:lstStyle/>
                    <a:p>
                      <a:pPr>
                        <a:lnSpc>
                          <a:spcPct val="107000"/>
                        </a:lnSpc>
                        <a:spcAft>
                          <a:spcPts val="800"/>
                        </a:spcAft>
                      </a:pPr>
                      <a:r>
                        <a:rPr lang="es-ES" sz="1600" kern="100">
                          <a:solidFill>
                            <a:schemeClr val="tx1"/>
                          </a:solidFill>
                          <a:effectLst/>
                          <a:latin typeface="Bell MT" panose="02020503060305020303" pitchFamily="18" charset="77"/>
                        </a:rPr>
                        <a:t>Se declaró impedido para realizar un control respecto a la constitucionalidad de las normas al no haber un acto de aplicación al caso concreto.</a:t>
                      </a:r>
                      <a:endParaRPr lang="es-MX" sz="1600" kern="10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tc>
                <a:tc>
                  <a:txBody>
                    <a:bodyPr/>
                    <a:lstStyle/>
                    <a:p>
                      <a:pPr>
                        <a:lnSpc>
                          <a:spcPct val="107000"/>
                        </a:lnSpc>
                        <a:spcAft>
                          <a:spcPts val="800"/>
                        </a:spcAft>
                      </a:pPr>
                      <a:r>
                        <a:rPr lang="es-ES" sz="1600" kern="100" dirty="0">
                          <a:solidFill>
                            <a:schemeClr val="tx1"/>
                          </a:solidFill>
                          <a:effectLst/>
                          <a:latin typeface="Bell MT" panose="02020503060305020303" pitchFamily="18" charset="77"/>
                        </a:rPr>
                        <a:t> </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tc>
                <a:extLst>
                  <a:ext uri="{0D108BD9-81ED-4DB2-BD59-A6C34878D82A}">
                    <a16:rowId xmlns:a16="http://schemas.microsoft.com/office/drawing/2014/main" val="2367065058"/>
                  </a:ext>
                </a:extLst>
              </a:tr>
              <a:tr h="901975">
                <a:tc>
                  <a:txBody>
                    <a:bodyPr/>
                    <a:lstStyle/>
                    <a:p>
                      <a:pPr algn="just">
                        <a:lnSpc>
                          <a:spcPct val="107000"/>
                        </a:lnSpc>
                        <a:spcAft>
                          <a:spcPts val="800"/>
                        </a:spcAft>
                      </a:pPr>
                      <a:r>
                        <a:rPr lang="es-ES" sz="1600" kern="100" dirty="0">
                          <a:solidFill>
                            <a:schemeClr val="tx1"/>
                          </a:solidFill>
                          <a:effectLst/>
                          <a:latin typeface="Bell MT" panose="02020503060305020303" pitchFamily="18" charset="77"/>
                        </a:rPr>
                        <a:t>Inconstitucionalidad del requisito de tener 21 años cumplidos en la fecha de la postulación.</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solidFill>
                      <a:schemeClr val="tx2">
                        <a:lumMod val="10000"/>
                        <a:lumOff val="90000"/>
                      </a:schemeClr>
                    </a:solidFill>
                  </a:tcPr>
                </a:tc>
                <a:tc>
                  <a:txBody>
                    <a:bodyPr/>
                    <a:lstStyle/>
                    <a:p>
                      <a:pPr>
                        <a:lnSpc>
                          <a:spcPct val="107000"/>
                        </a:lnSpc>
                        <a:spcAft>
                          <a:spcPts val="800"/>
                        </a:spcAft>
                      </a:pPr>
                      <a:r>
                        <a:rPr lang="es-ES" sz="1600" kern="100">
                          <a:solidFill>
                            <a:schemeClr val="tx1"/>
                          </a:solidFill>
                          <a:effectLst/>
                          <a:latin typeface="Bell MT" panose="02020503060305020303" pitchFamily="18" charset="77"/>
                        </a:rPr>
                        <a:t>Se declaró impedido para realizar un control respecto a la constitucionalidad de las normas al no haber un acto de aplicación al caso concreto.</a:t>
                      </a:r>
                      <a:endParaRPr lang="es-MX" sz="1600" kern="10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tc>
                <a:tc>
                  <a:txBody>
                    <a:bodyPr/>
                    <a:lstStyle/>
                    <a:p>
                      <a:pPr>
                        <a:lnSpc>
                          <a:spcPct val="107000"/>
                        </a:lnSpc>
                        <a:spcAft>
                          <a:spcPts val="800"/>
                        </a:spcAft>
                      </a:pPr>
                      <a:r>
                        <a:rPr lang="es-ES" sz="1600" kern="100" dirty="0">
                          <a:solidFill>
                            <a:schemeClr val="tx1"/>
                          </a:solidFill>
                          <a:effectLst/>
                          <a:latin typeface="Bell MT" panose="02020503060305020303" pitchFamily="18" charset="77"/>
                        </a:rPr>
                        <a:t> </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6935" marR="66935" marT="0" marB="0"/>
                </a:tc>
                <a:extLst>
                  <a:ext uri="{0D108BD9-81ED-4DB2-BD59-A6C34878D82A}">
                    <a16:rowId xmlns:a16="http://schemas.microsoft.com/office/drawing/2014/main" val="4111131040"/>
                  </a:ext>
                </a:extLst>
              </a:tr>
            </a:tbl>
          </a:graphicData>
        </a:graphic>
      </p:graphicFrame>
      <p:sp>
        <p:nvSpPr>
          <p:cNvPr id="5" name="Marcador de número de diapositiva 4">
            <a:extLst>
              <a:ext uri="{FF2B5EF4-FFF2-40B4-BE49-F238E27FC236}">
                <a16:creationId xmlns:a16="http://schemas.microsoft.com/office/drawing/2014/main" id="{260498EB-E2DA-B110-9828-0DD9D609EF21}"/>
              </a:ext>
            </a:extLst>
          </p:cNvPr>
          <p:cNvSpPr>
            <a:spLocks noGrp="1"/>
          </p:cNvSpPr>
          <p:nvPr>
            <p:ph type="sldNum" sz="quarter" idx="12"/>
          </p:nvPr>
        </p:nvSpPr>
        <p:spPr/>
        <p:txBody>
          <a:bodyPr/>
          <a:lstStyle/>
          <a:p>
            <a:fld id="{4337F4EE-8E31-2F42-A55D-38D6B85A0067}" type="slidenum">
              <a:rPr lang="es-MX" smtClean="0"/>
              <a:t>11</a:t>
            </a:fld>
            <a:endParaRPr lang="es-MX"/>
          </a:p>
        </p:txBody>
      </p:sp>
    </p:spTree>
    <p:extLst>
      <p:ext uri="{BB962C8B-B14F-4D97-AF65-F5344CB8AC3E}">
        <p14:creationId xmlns:p14="http://schemas.microsoft.com/office/powerpoint/2010/main" val="2346266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736654-DB26-90C2-23C7-591AE51F60B8}"/>
              </a:ext>
            </a:extLst>
          </p:cNvPr>
          <p:cNvSpPr>
            <a:spLocks noGrp="1"/>
          </p:cNvSpPr>
          <p:nvPr>
            <p:ph type="title"/>
          </p:nvPr>
        </p:nvSpPr>
        <p:spPr>
          <a:xfrm>
            <a:off x="743607" y="670964"/>
            <a:ext cx="5163207" cy="1325563"/>
          </a:xfrm>
          <a:solidFill>
            <a:schemeClr val="accent5">
              <a:lumMod val="75000"/>
            </a:schemeClr>
          </a:solidFill>
        </p:spPr>
        <p:txBody>
          <a:bodyPr/>
          <a:lstStyle/>
          <a:p>
            <a:pPr algn="ctr"/>
            <a:r>
              <a:rPr lang="es-MX" dirty="0">
                <a:solidFill>
                  <a:schemeClr val="bg1"/>
                </a:solidFill>
              </a:rPr>
              <a:t>Resolución JDC/149/2023</a:t>
            </a:r>
          </a:p>
        </p:txBody>
      </p:sp>
      <p:sp>
        <p:nvSpPr>
          <p:cNvPr id="3" name="Marcador de contenido 2">
            <a:extLst>
              <a:ext uri="{FF2B5EF4-FFF2-40B4-BE49-F238E27FC236}">
                <a16:creationId xmlns:a16="http://schemas.microsoft.com/office/drawing/2014/main" id="{B25F87D9-E3BD-5CDD-F571-2B52BC04A96F}"/>
              </a:ext>
            </a:extLst>
          </p:cNvPr>
          <p:cNvSpPr>
            <a:spLocks noGrp="1"/>
          </p:cNvSpPr>
          <p:nvPr>
            <p:ph idx="1"/>
          </p:nvPr>
        </p:nvSpPr>
        <p:spPr>
          <a:xfrm>
            <a:off x="838200" y="2571859"/>
            <a:ext cx="5163207" cy="2925051"/>
          </a:xfrm>
        </p:spPr>
        <p:txBody>
          <a:bodyPr>
            <a:normAutofit fontScale="77500" lnSpcReduction="20000"/>
          </a:bodyPr>
          <a:lstStyle/>
          <a:p>
            <a:pPr>
              <a:lnSpc>
                <a:spcPct val="120000"/>
              </a:lnSpc>
            </a:pPr>
            <a:endParaRPr lang="es-MX" dirty="0">
              <a:latin typeface="Bell MT" panose="02020503060305020303" pitchFamily="18" charset="77"/>
            </a:endParaRPr>
          </a:p>
          <a:p>
            <a:pPr>
              <a:lnSpc>
                <a:spcPct val="120000"/>
              </a:lnSpc>
            </a:pPr>
            <a:r>
              <a:rPr lang="es-MX" dirty="0">
                <a:latin typeface="Bell MT" panose="02020503060305020303" pitchFamily="18" charset="77"/>
              </a:rPr>
              <a:t>El Tribunal Electoral del Estado de Oaxaca determinó </a:t>
            </a:r>
            <a:r>
              <a:rPr lang="es-MX" b="1" dirty="0">
                <a:latin typeface="Bell MT" panose="02020503060305020303" pitchFamily="18" charset="77"/>
              </a:rPr>
              <a:t>revocar</a:t>
            </a:r>
            <a:r>
              <a:rPr lang="es-MX" dirty="0">
                <a:latin typeface="Bell MT" panose="02020503060305020303" pitchFamily="18" charset="77"/>
              </a:rPr>
              <a:t> parcialmente el acuerdo IEEPCO-CG-30/2023 y los Lineamientos derivados de él, así como revocar parcialmente los Lineamientos relativos a la diputación migrante o binacional.</a:t>
            </a:r>
          </a:p>
          <a:p>
            <a:pPr>
              <a:lnSpc>
                <a:spcPct val="120000"/>
              </a:lnSpc>
            </a:pPr>
            <a:endParaRPr lang="es-MX" dirty="0"/>
          </a:p>
        </p:txBody>
      </p:sp>
      <p:sp>
        <p:nvSpPr>
          <p:cNvPr id="4" name="Título 1">
            <a:extLst>
              <a:ext uri="{FF2B5EF4-FFF2-40B4-BE49-F238E27FC236}">
                <a16:creationId xmlns:a16="http://schemas.microsoft.com/office/drawing/2014/main" id="{F6BF7968-CAEC-AB01-4402-320EB3DCCAD5}"/>
              </a:ext>
            </a:extLst>
          </p:cNvPr>
          <p:cNvSpPr txBox="1">
            <a:spLocks/>
          </p:cNvSpPr>
          <p:nvPr/>
        </p:nvSpPr>
        <p:spPr>
          <a:xfrm>
            <a:off x="6190593" y="670964"/>
            <a:ext cx="5163207" cy="1325563"/>
          </a:xfrm>
          <a:prstGeom prst="rect">
            <a:avLst/>
          </a:prstGeom>
          <a:solidFill>
            <a:schemeClr val="accent5">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solidFill>
                  <a:schemeClr val="bg1"/>
                </a:solidFill>
              </a:rPr>
              <a:t>Resolución </a:t>
            </a:r>
          </a:p>
          <a:p>
            <a:pPr algn="ctr"/>
            <a:r>
              <a:rPr lang="es-MX" dirty="0">
                <a:solidFill>
                  <a:schemeClr val="bg1"/>
                </a:solidFill>
              </a:rPr>
              <a:t>SX-JRC/028/2023</a:t>
            </a:r>
          </a:p>
        </p:txBody>
      </p:sp>
      <p:sp>
        <p:nvSpPr>
          <p:cNvPr id="5" name="Marcador de contenido 2">
            <a:extLst>
              <a:ext uri="{FF2B5EF4-FFF2-40B4-BE49-F238E27FC236}">
                <a16:creationId xmlns:a16="http://schemas.microsoft.com/office/drawing/2014/main" id="{26F5A420-4FDD-4AC1-AFB6-6E20B4E0044F}"/>
              </a:ext>
            </a:extLst>
          </p:cNvPr>
          <p:cNvSpPr txBox="1">
            <a:spLocks/>
          </p:cNvSpPr>
          <p:nvPr/>
        </p:nvSpPr>
        <p:spPr>
          <a:xfrm>
            <a:off x="6096000" y="2535512"/>
            <a:ext cx="5163207" cy="29250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s-MX" sz="2400" dirty="0">
              <a:latin typeface="Bell MT" panose="02020503060305020303" pitchFamily="18" charset="77"/>
            </a:endParaRPr>
          </a:p>
          <a:p>
            <a:pPr>
              <a:lnSpc>
                <a:spcPct val="100000"/>
              </a:lnSpc>
            </a:pPr>
            <a:r>
              <a:rPr lang="es-MX" sz="2400" dirty="0">
                <a:latin typeface="Bell MT" panose="02020503060305020303" pitchFamily="18" charset="77"/>
              </a:rPr>
              <a:t>La Sala Xalapa del Tribunal Electoral del Poder Judiical de la federación determinó </a:t>
            </a:r>
            <a:r>
              <a:rPr lang="es-MX" sz="2400" b="1" dirty="0">
                <a:latin typeface="Bell MT" panose="02020503060305020303" pitchFamily="18" charset="77"/>
              </a:rPr>
              <a:t>modificar</a:t>
            </a:r>
            <a:r>
              <a:rPr lang="es-MX" sz="2400" dirty="0">
                <a:latin typeface="Bell MT" panose="02020503060305020303" pitchFamily="18" charset="77"/>
              </a:rPr>
              <a:t> la sentencia del JDC/149/2023 del Tribunal Electoral del Estado de Oaxaca</a:t>
            </a:r>
            <a:endParaRPr lang="es-MX" sz="2400" dirty="0"/>
          </a:p>
        </p:txBody>
      </p:sp>
      <p:sp>
        <p:nvSpPr>
          <p:cNvPr id="6" name="Marcador de número de diapositiva 5">
            <a:extLst>
              <a:ext uri="{FF2B5EF4-FFF2-40B4-BE49-F238E27FC236}">
                <a16:creationId xmlns:a16="http://schemas.microsoft.com/office/drawing/2014/main" id="{88483AEF-1E14-D4C8-5262-4DD8292C50C1}"/>
              </a:ext>
            </a:extLst>
          </p:cNvPr>
          <p:cNvSpPr>
            <a:spLocks noGrp="1"/>
          </p:cNvSpPr>
          <p:nvPr>
            <p:ph type="sldNum" sz="quarter" idx="12"/>
          </p:nvPr>
        </p:nvSpPr>
        <p:spPr/>
        <p:txBody>
          <a:bodyPr/>
          <a:lstStyle/>
          <a:p>
            <a:fld id="{4337F4EE-8E31-2F42-A55D-38D6B85A0067}" type="slidenum">
              <a:rPr lang="es-MX" smtClean="0"/>
              <a:t>12</a:t>
            </a:fld>
            <a:endParaRPr lang="es-MX"/>
          </a:p>
        </p:txBody>
      </p:sp>
    </p:spTree>
    <p:extLst>
      <p:ext uri="{BB962C8B-B14F-4D97-AF65-F5344CB8AC3E}">
        <p14:creationId xmlns:p14="http://schemas.microsoft.com/office/powerpoint/2010/main" val="2181002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F7027-5FB7-89E8-6761-187B3C95FA00}"/>
              </a:ext>
            </a:extLst>
          </p:cNvPr>
          <p:cNvSpPr>
            <a:spLocks noGrp="1"/>
          </p:cNvSpPr>
          <p:nvPr>
            <p:ph type="title"/>
          </p:nvPr>
        </p:nvSpPr>
        <p:spPr>
          <a:xfrm>
            <a:off x="503583" y="365125"/>
            <a:ext cx="11357113" cy="980199"/>
          </a:xfr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5400000" scaled="1"/>
            <a:tileRect/>
          </a:gradFill>
        </p:spPr>
        <p:txBody>
          <a:bodyPr>
            <a:noAutofit/>
          </a:bodyPr>
          <a:lstStyle/>
          <a:p>
            <a:pPr algn="ctr"/>
            <a:r>
              <a:rPr lang="es-MX" sz="3600" b="1" dirty="0">
                <a:solidFill>
                  <a:schemeClr val="accent5">
                    <a:lumMod val="75000"/>
                  </a:schemeClr>
                </a:solidFill>
                <a:latin typeface="Bell MT" panose="02020503060305020303" pitchFamily="18" charset="77"/>
              </a:rPr>
              <a:t>5. Características de las cuotas por acción afirmativa (proceso electoral 2023-2024) </a:t>
            </a:r>
          </a:p>
        </p:txBody>
      </p:sp>
      <p:sp>
        <p:nvSpPr>
          <p:cNvPr id="6" name="Marcador de número de diapositiva 5">
            <a:extLst>
              <a:ext uri="{FF2B5EF4-FFF2-40B4-BE49-F238E27FC236}">
                <a16:creationId xmlns:a16="http://schemas.microsoft.com/office/drawing/2014/main" id="{407934ED-7E18-F731-9ED5-039E840DF7DC}"/>
              </a:ext>
            </a:extLst>
          </p:cNvPr>
          <p:cNvSpPr>
            <a:spLocks noGrp="1"/>
          </p:cNvSpPr>
          <p:nvPr>
            <p:ph type="sldNum" sz="quarter" idx="12"/>
          </p:nvPr>
        </p:nvSpPr>
        <p:spPr/>
        <p:txBody>
          <a:bodyPr/>
          <a:lstStyle/>
          <a:p>
            <a:fld id="{4337F4EE-8E31-2F42-A55D-38D6B85A0067}" type="slidenum">
              <a:rPr lang="es-MX" smtClean="0"/>
              <a:t>13</a:t>
            </a:fld>
            <a:endParaRPr lang="es-MX"/>
          </a:p>
        </p:txBody>
      </p:sp>
      <p:graphicFrame>
        <p:nvGraphicFramePr>
          <p:cNvPr id="4" name="Tabla 3">
            <a:extLst>
              <a:ext uri="{FF2B5EF4-FFF2-40B4-BE49-F238E27FC236}">
                <a16:creationId xmlns:a16="http://schemas.microsoft.com/office/drawing/2014/main" id="{2874E154-93DE-14D9-7266-FCDFFD2956E8}"/>
              </a:ext>
            </a:extLst>
          </p:cNvPr>
          <p:cNvGraphicFramePr>
            <a:graphicFrameLocks noGrp="1"/>
          </p:cNvGraphicFramePr>
          <p:nvPr>
            <p:extLst>
              <p:ext uri="{D42A27DB-BD31-4B8C-83A1-F6EECF244321}">
                <p14:modId xmlns:p14="http://schemas.microsoft.com/office/powerpoint/2010/main" val="4036177954"/>
              </p:ext>
            </p:extLst>
          </p:nvPr>
        </p:nvGraphicFramePr>
        <p:xfrm>
          <a:off x="503583" y="1332443"/>
          <a:ext cx="11357112" cy="4862436"/>
        </p:xfrm>
        <a:graphic>
          <a:graphicData uri="http://schemas.openxmlformats.org/drawingml/2006/table">
            <a:tbl>
              <a:tblPr firstRow="1" bandRow="1">
                <a:tableStyleId>{5C22544A-7EE6-4342-B048-85BDC9FD1C3A}</a:tableStyleId>
              </a:tblPr>
              <a:tblGrid>
                <a:gridCol w="402407">
                  <a:extLst>
                    <a:ext uri="{9D8B030D-6E8A-4147-A177-3AD203B41FA5}">
                      <a16:colId xmlns:a16="http://schemas.microsoft.com/office/drawing/2014/main" val="2628204938"/>
                    </a:ext>
                  </a:extLst>
                </a:gridCol>
                <a:gridCol w="1856533">
                  <a:extLst>
                    <a:ext uri="{9D8B030D-6E8A-4147-A177-3AD203B41FA5}">
                      <a16:colId xmlns:a16="http://schemas.microsoft.com/office/drawing/2014/main" val="768557788"/>
                    </a:ext>
                  </a:extLst>
                </a:gridCol>
                <a:gridCol w="3537518">
                  <a:extLst>
                    <a:ext uri="{9D8B030D-6E8A-4147-A177-3AD203B41FA5}">
                      <a16:colId xmlns:a16="http://schemas.microsoft.com/office/drawing/2014/main" val="3430539876"/>
                    </a:ext>
                  </a:extLst>
                </a:gridCol>
                <a:gridCol w="1974872">
                  <a:extLst>
                    <a:ext uri="{9D8B030D-6E8A-4147-A177-3AD203B41FA5}">
                      <a16:colId xmlns:a16="http://schemas.microsoft.com/office/drawing/2014/main" val="4100143798"/>
                    </a:ext>
                  </a:extLst>
                </a:gridCol>
                <a:gridCol w="3585782">
                  <a:extLst>
                    <a:ext uri="{9D8B030D-6E8A-4147-A177-3AD203B41FA5}">
                      <a16:colId xmlns:a16="http://schemas.microsoft.com/office/drawing/2014/main" val="3125759731"/>
                    </a:ext>
                  </a:extLst>
                </a:gridCol>
              </a:tblGrid>
              <a:tr h="659676">
                <a:tc>
                  <a:txBody>
                    <a:bodyPr/>
                    <a:lstStyle/>
                    <a:p>
                      <a:endParaRPr lang="es-MX" sz="1400" dirty="0"/>
                    </a:p>
                  </a:txBody>
                  <a:tcPr>
                    <a:solidFill>
                      <a:schemeClr val="accent5">
                        <a:lumMod val="75000"/>
                      </a:schemeClr>
                    </a:solidFill>
                  </a:tcPr>
                </a:tc>
                <a:tc>
                  <a:txBody>
                    <a:bodyPr/>
                    <a:lstStyle/>
                    <a:p>
                      <a:pPr algn="ctr"/>
                      <a:r>
                        <a:rPr lang="es-MX" sz="1400" dirty="0"/>
                        <a:t>Categoría (personas)</a:t>
                      </a:r>
                    </a:p>
                  </a:txBody>
                  <a:tcPr>
                    <a:solidFill>
                      <a:schemeClr val="accent5">
                        <a:lumMod val="75000"/>
                      </a:schemeClr>
                    </a:solidFill>
                  </a:tcPr>
                </a:tc>
                <a:tc>
                  <a:txBody>
                    <a:bodyPr/>
                    <a:lstStyle/>
                    <a:p>
                      <a:pPr algn="ctr"/>
                      <a:r>
                        <a:rPr lang="es-MX" sz="1400" dirty="0"/>
                        <a:t> DIPUTACIONES</a:t>
                      </a:r>
                    </a:p>
                    <a:p>
                      <a:pPr algn="ctr"/>
                      <a:r>
                        <a:rPr lang="es-MX" sz="1400" dirty="0"/>
                        <a:t>Mayoría relativa</a:t>
                      </a:r>
                    </a:p>
                  </a:txBody>
                  <a:tcPr>
                    <a:solidFill>
                      <a:schemeClr val="accent5">
                        <a:lumMod val="75000"/>
                      </a:schemeClr>
                    </a:solidFill>
                  </a:tcPr>
                </a:tc>
                <a:tc>
                  <a:txBody>
                    <a:bodyPr/>
                    <a:lstStyle/>
                    <a:p>
                      <a:pPr algn="ctr"/>
                      <a:r>
                        <a:rPr lang="es-MX" sz="1400" dirty="0"/>
                        <a:t>DIPUTACIONES </a:t>
                      </a:r>
                    </a:p>
                    <a:p>
                      <a:pPr algn="ctr"/>
                      <a:r>
                        <a:rPr lang="es-MX" sz="1400" dirty="0"/>
                        <a:t>Representación Proporcional</a:t>
                      </a:r>
                    </a:p>
                  </a:txBody>
                  <a:tcPr>
                    <a:solidFill>
                      <a:schemeClr val="accent5">
                        <a:lumMod val="75000"/>
                      </a:schemeClr>
                    </a:solidFill>
                  </a:tcPr>
                </a:tc>
                <a:tc>
                  <a:txBody>
                    <a:bodyPr/>
                    <a:lstStyle/>
                    <a:p>
                      <a:pPr algn="ctr"/>
                      <a:r>
                        <a:rPr lang="es-MX" sz="1400" dirty="0"/>
                        <a:t>AYUNTAMIENTOS</a:t>
                      </a:r>
                    </a:p>
                    <a:p>
                      <a:pPr algn="ctr"/>
                      <a:r>
                        <a:rPr lang="es-MX" sz="1400" dirty="0"/>
                        <a:t>(152) </a:t>
                      </a:r>
                    </a:p>
                  </a:txBody>
                  <a:tcPr>
                    <a:solidFill>
                      <a:schemeClr val="accent5">
                        <a:lumMod val="75000"/>
                      </a:schemeClr>
                    </a:solidFill>
                  </a:tcPr>
                </a:tc>
                <a:extLst>
                  <a:ext uri="{0D108BD9-81ED-4DB2-BD59-A6C34878D82A}">
                    <a16:rowId xmlns:a16="http://schemas.microsoft.com/office/drawing/2014/main" val="2422737038"/>
                  </a:ext>
                </a:extLst>
              </a:tr>
              <a:tr h="659676">
                <a:tc>
                  <a:txBody>
                    <a:bodyPr/>
                    <a:lstStyle/>
                    <a:p>
                      <a:pPr algn="ctr"/>
                      <a:r>
                        <a:rPr lang="es-MX" sz="1400" b="1"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t>Indígenas</a:t>
                      </a:r>
                    </a:p>
                    <a:p>
                      <a:endParaRPr lang="es-MX" sz="1400" dirty="0"/>
                    </a:p>
                  </a:txBody>
                  <a:tcPr/>
                </a:tc>
                <a:tc>
                  <a:txBody>
                    <a:bodyPr/>
                    <a:lstStyle/>
                    <a:p>
                      <a:r>
                        <a:rPr lang="es-MX" sz="1400" b="1" dirty="0"/>
                        <a:t>11</a:t>
                      </a:r>
                      <a:r>
                        <a:rPr lang="es-MX" sz="1400" b="0" dirty="0"/>
                        <a:t> FORMULAS</a:t>
                      </a:r>
                    </a:p>
                    <a:p>
                      <a:r>
                        <a:rPr lang="es-MX" sz="1400" b="0" dirty="0"/>
                        <a:t>(6 en el segmento de </a:t>
                      </a:r>
                      <a:r>
                        <a:rPr lang="es-MX" sz="1400" b="1" dirty="0"/>
                        <a:t>mayor</a:t>
                      </a:r>
                      <a:r>
                        <a:rPr lang="es-MX" sz="1400" b="0" dirty="0"/>
                        <a:t> competitividad y 5 en el de </a:t>
                      </a:r>
                      <a:r>
                        <a:rPr lang="es-MX" sz="1400" b="1" dirty="0"/>
                        <a:t>menor</a:t>
                      </a:r>
                      <a:r>
                        <a:rPr lang="es-MX" sz="1400" b="0" dirty="0"/>
                        <a:t> competitividad)</a:t>
                      </a:r>
                    </a:p>
                  </a:txBody>
                  <a:tcPr/>
                </a:tc>
                <a:tc>
                  <a:txBody>
                    <a:bodyPr/>
                    <a:lstStyle/>
                    <a:p>
                      <a:endParaRPr lang="es-MX" sz="1400" b="0" dirty="0"/>
                    </a:p>
                  </a:txBody>
                  <a:tcPr/>
                </a:tc>
                <a:tc>
                  <a:txBody>
                    <a:bodyPr/>
                    <a:lstStyle/>
                    <a:p>
                      <a:r>
                        <a:rPr lang="es-MX" sz="1400" b="1" dirty="0"/>
                        <a:t>35% </a:t>
                      </a:r>
                      <a:r>
                        <a:rPr lang="es-MX" sz="1400" dirty="0"/>
                        <a:t>de las candidaturas por cada segmento de competitividad</a:t>
                      </a:r>
                    </a:p>
                  </a:txBody>
                  <a:tcPr/>
                </a:tc>
                <a:extLst>
                  <a:ext uri="{0D108BD9-81ED-4DB2-BD59-A6C34878D82A}">
                    <a16:rowId xmlns:a16="http://schemas.microsoft.com/office/drawing/2014/main" val="610378312"/>
                  </a:ext>
                </a:extLst>
              </a:tr>
              <a:tr h="467270">
                <a:tc>
                  <a:txBody>
                    <a:bodyPr/>
                    <a:lstStyle/>
                    <a:p>
                      <a:pPr algn="ctr"/>
                      <a:r>
                        <a:rPr lang="es-MX" sz="1400" b="1" dirty="0"/>
                        <a:t>2</a:t>
                      </a:r>
                    </a:p>
                  </a:txBody>
                  <a:tcPr/>
                </a:tc>
                <a:tc>
                  <a:txBody>
                    <a:bodyPr/>
                    <a:lstStyle/>
                    <a:p>
                      <a:r>
                        <a:rPr lang="es-MX" sz="1400" dirty="0"/>
                        <a:t>Afromexicana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t>1</a:t>
                      </a:r>
                      <a:r>
                        <a:rPr lang="es-MX" sz="1400" dirty="0"/>
                        <a:t> FÓRMULA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400" b="0" dirty="0"/>
                        <a:t>(segmento de </a:t>
                      </a:r>
                      <a:r>
                        <a:rPr lang="es-MX" sz="1400" b="1" dirty="0"/>
                        <a:t>mayor</a:t>
                      </a:r>
                      <a:r>
                        <a:rPr lang="es-MX" sz="1400" b="0" dirty="0"/>
                        <a:t> competitividad)</a:t>
                      </a:r>
                      <a:endParaRPr lang="es-MX"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t>1</a:t>
                      </a:r>
                      <a:r>
                        <a:rPr lang="es-MX" sz="1400" dirty="0"/>
                        <a:t> FÓRMULA</a:t>
                      </a:r>
                    </a:p>
                    <a:p>
                      <a:endParaRPr lang="es-MX"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t>3% </a:t>
                      </a:r>
                      <a:r>
                        <a:rPr lang="es-MX" sz="1400" dirty="0"/>
                        <a:t>de las candidaturas por cada segmento de competitividad</a:t>
                      </a:r>
                    </a:p>
                  </a:txBody>
                  <a:tcPr/>
                </a:tc>
                <a:extLst>
                  <a:ext uri="{0D108BD9-81ED-4DB2-BD59-A6C34878D82A}">
                    <a16:rowId xmlns:a16="http://schemas.microsoft.com/office/drawing/2014/main" val="4115374857"/>
                  </a:ext>
                </a:extLst>
              </a:tr>
              <a:tr h="467270">
                <a:tc>
                  <a:txBody>
                    <a:bodyPr/>
                    <a:lstStyle/>
                    <a:p>
                      <a:pPr algn="ctr"/>
                      <a:r>
                        <a:rPr lang="es-MX" sz="1400" b="1" dirty="0"/>
                        <a:t>3</a:t>
                      </a:r>
                    </a:p>
                  </a:txBody>
                  <a:tcPr/>
                </a:tc>
                <a:tc>
                  <a:txBody>
                    <a:bodyPr/>
                    <a:lstStyle/>
                    <a:p>
                      <a:r>
                        <a:rPr lang="es-MX" sz="1400" dirty="0"/>
                        <a:t>Discapacidad</a:t>
                      </a:r>
                    </a:p>
                    <a:p>
                      <a:r>
                        <a:rPr lang="es-MX" sz="1400" dirty="0"/>
                        <a:t>permanente</a:t>
                      </a:r>
                    </a:p>
                  </a:txBody>
                  <a:tcPr/>
                </a:tc>
                <a:tc>
                  <a:txBody>
                    <a:bodyPr/>
                    <a:lstStyle/>
                    <a:p>
                      <a:r>
                        <a:rPr lang="es-MX" sz="1400" b="1" dirty="0"/>
                        <a:t>1</a:t>
                      </a:r>
                      <a:r>
                        <a:rPr lang="es-MX" sz="1400" dirty="0"/>
                        <a:t> FÓRMULA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400" b="0" dirty="0"/>
                        <a:t>(segmento de </a:t>
                      </a:r>
                      <a:r>
                        <a:rPr lang="es-MX" sz="1400" b="1" dirty="0"/>
                        <a:t>mayor</a:t>
                      </a:r>
                      <a:r>
                        <a:rPr lang="es-MX" sz="1400" b="0" dirty="0"/>
                        <a:t> competitividad)</a:t>
                      </a:r>
                      <a:endParaRPr lang="es-MX"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t>1</a:t>
                      </a:r>
                      <a:r>
                        <a:rPr lang="es-MX" sz="1400" dirty="0"/>
                        <a:t> FÓRMULA</a:t>
                      </a:r>
                    </a:p>
                    <a:p>
                      <a:endParaRPr lang="es-MX" sz="1400" dirty="0"/>
                    </a:p>
                  </a:txBody>
                  <a:tcPr/>
                </a:tc>
                <a:tc>
                  <a:txBody>
                    <a:bodyPr/>
                    <a:lstStyle/>
                    <a:p>
                      <a:r>
                        <a:rPr lang="es-MX" sz="1400" b="1" dirty="0"/>
                        <a:t>6% </a:t>
                      </a:r>
                      <a:r>
                        <a:rPr lang="es-MX" sz="1400" dirty="0"/>
                        <a:t>de las candidaturas en cada segmento de competitividad</a:t>
                      </a:r>
                    </a:p>
                  </a:txBody>
                  <a:tcPr/>
                </a:tc>
                <a:extLst>
                  <a:ext uri="{0D108BD9-81ED-4DB2-BD59-A6C34878D82A}">
                    <a16:rowId xmlns:a16="http://schemas.microsoft.com/office/drawing/2014/main" val="3699358274"/>
                  </a:ext>
                </a:extLst>
              </a:tr>
              <a:tr h="467270">
                <a:tc>
                  <a:txBody>
                    <a:bodyPr/>
                    <a:lstStyle/>
                    <a:p>
                      <a:pPr algn="ctr"/>
                      <a:r>
                        <a:rPr lang="es-MX" sz="1400" b="1" dirty="0"/>
                        <a:t>4</a:t>
                      </a:r>
                    </a:p>
                  </a:txBody>
                  <a:tcPr/>
                </a:tc>
                <a:tc>
                  <a:txBody>
                    <a:bodyPr/>
                    <a:lstStyle/>
                    <a:p>
                      <a:r>
                        <a:rPr lang="es-MX" sz="1400" dirty="0"/>
                        <a:t>Jovenes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black"/>
                          </a:solidFill>
                          <a:effectLst/>
                          <a:uLnTx/>
                          <a:uFillTx/>
                          <a:latin typeface="Aptos" panose="02110004020202020204"/>
                          <a:ea typeface="+mn-ea"/>
                          <a:cs typeface="+mn-cs"/>
                        </a:rPr>
                        <a:t>1</a:t>
                      </a:r>
                      <a:r>
                        <a:rPr kumimoji="0" lang="es-MX" sz="1400" b="0" i="0" u="none" strike="noStrike" kern="1200" cap="none" spc="0" normalizeH="0" baseline="0" noProof="0" dirty="0">
                          <a:ln>
                            <a:noFill/>
                          </a:ln>
                          <a:solidFill>
                            <a:prstClr val="black"/>
                          </a:solidFill>
                          <a:effectLst/>
                          <a:uLnTx/>
                          <a:uFillTx/>
                          <a:latin typeface="Aptos" panose="02110004020202020204"/>
                          <a:ea typeface="+mn-ea"/>
                          <a:cs typeface="+mn-cs"/>
                        </a:rPr>
                        <a:t> FÓRMULA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400" b="0" dirty="0"/>
                        <a:t>(segmento de </a:t>
                      </a:r>
                      <a:r>
                        <a:rPr lang="es-MX" sz="1400" b="1" dirty="0"/>
                        <a:t>menor</a:t>
                      </a:r>
                      <a:r>
                        <a:rPr lang="es-MX" sz="1400" b="0" dirty="0"/>
                        <a:t> competitividad)</a:t>
                      </a:r>
                      <a:endParaRPr lang="es-MX"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black"/>
                          </a:solidFill>
                          <a:effectLst/>
                          <a:uLnTx/>
                          <a:uFillTx/>
                          <a:latin typeface="Aptos" panose="02110004020202020204"/>
                          <a:ea typeface="+mn-ea"/>
                          <a:cs typeface="+mn-cs"/>
                        </a:rPr>
                        <a:t>10% </a:t>
                      </a:r>
                      <a:r>
                        <a:rPr kumimoji="0" lang="es-MX" sz="1400" b="0" i="0" u="none" strike="noStrike" kern="1200" cap="none" spc="0" normalizeH="0" baseline="0" noProof="0" dirty="0">
                          <a:ln>
                            <a:noFill/>
                          </a:ln>
                          <a:solidFill>
                            <a:prstClr val="black"/>
                          </a:solidFill>
                          <a:effectLst/>
                          <a:uLnTx/>
                          <a:uFillTx/>
                          <a:latin typeface="Aptos" panose="02110004020202020204"/>
                          <a:ea typeface="+mn-ea"/>
                          <a:cs typeface="+mn-cs"/>
                        </a:rPr>
                        <a:t>de las candidaturas en cada segmento de competitividad</a:t>
                      </a:r>
                    </a:p>
                  </a:txBody>
                  <a:tcPr/>
                </a:tc>
                <a:extLst>
                  <a:ext uri="{0D108BD9-81ED-4DB2-BD59-A6C34878D82A}">
                    <a16:rowId xmlns:a16="http://schemas.microsoft.com/office/drawing/2014/main" val="1611025216"/>
                  </a:ext>
                </a:extLst>
              </a:tr>
              <a:tr h="467270">
                <a:tc>
                  <a:txBody>
                    <a:bodyPr/>
                    <a:lstStyle/>
                    <a:p>
                      <a:pPr algn="ctr"/>
                      <a:r>
                        <a:rPr lang="es-MX" sz="1400" b="1" dirty="0"/>
                        <a:t>5</a:t>
                      </a:r>
                    </a:p>
                  </a:txBody>
                  <a:tcPr/>
                </a:tc>
                <a:tc>
                  <a:txBody>
                    <a:bodyPr/>
                    <a:lstStyle/>
                    <a:p>
                      <a:r>
                        <a:rPr lang="es-MX" sz="1400" dirty="0"/>
                        <a:t>Mayor de 60 años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black"/>
                          </a:solidFill>
                          <a:effectLst/>
                          <a:uLnTx/>
                          <a:uFillTx/>
                          <a:latin typeface="Aptos" panose="02110004020202020204"/>
                          <a:ea typeface="+mn-ea"/>
                          <a:cs typeface="+mn-cs"/>
                        </a:rPr>
                        <a:t>1</a:t>
                      </a:r>
                      <a:r>
                        <a:rPr kumimoji="0" lang="es-MX" sz="1400" b="0" i="0" u="none" strike="noStrike" kern="1200" cap="none" spc="0" normalizeH="0" baseline="0" noProof="0" dirty="0">
                          <a:ln>
                            <a:noFill/>
                          </a:ln>
                          <a:solidFill>
                            <a:prstClr val="black"/>
                          </a:solidFill>
                          <a:effectLst/>
                          <a:uLnTx/>
                          <a:uFillTx/>
                          <a:latin typeface="Aptos" panose="02110004020202020204"/>
                          <a:ea typeface="+mn-ea"/>
                          <a:cs typeface="+mn-cs"/>
                        </a:rPr>
                        <a:t> FÓRMULA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400" b="0" dirty="0"/>
                        <a:t>(segmento de </a:t>
                      </a:r>
                      <a:r>
                        <a:rPr lang="es-MX" sz="1400" b="1" dirty="0"/>
                        <a:t>menor</a:t>
                      </a:r>
                      <a:r>
                        <a:rPr lang="es-MX" sz="1400" b="0" dirty="0"/>
                        <a:t> competitividad)</a:t>
                      </a:r>
                      <a:endParaRPr lang="es-MX"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black"/>
                          </a:solidFill>
                          <a:effectLst/>
                          <a:uLnTx/>
                          <a:uFillTx/>
                          <a:latin typeface="Aptos" panose="02110004020202020204"/>
                          <a:ea typeface="+mn-ea"/>
                          <a:cs typeface="+mn-cs"/>
                        </a:rPr>
                        <a:t>10% </a:t>
                      </a:r>
                      <a:r>
                        <a:rPr kumimoji="0" lang="es-MX" sz="1400" b="0" i="0" u="none" strike="noStrike" kern="1200" cap="none" spc="0" normalizeH="0" baseline="0" noProof="0" dirty="0">
                          <a:ln>
                            <a:noFill/>
                          </a:ln>
                          <a:solidFill>
                            <a:prstClr val="black"/>
                          </a:solidFill>
                          <a:effectLst/>
                          <a:uLnTx/>
                          <a:uFillTx/>
                          <a:latin typeface="Aptos" panose="02110004020202020204"/>
                          <a:ea typeface="+mn-ea"/>
                          <a:cs typeface="+mn-cs"/>
                        </a:rPr>
                        <a:t>de las candidaturas en cada segmento de competitividad</a:t>
                      </a:r>
                    </a:p>
                  </a:txBody>
                  <a:tcPr/>
                </a:tc>
                <a:extLst>
                  <a:ext uri="{0D108BD9-81ED-4DB2-BD59-A6C34878D82A}">
                    <a16:rowId xmlns:a16="http://schemas.microsoft.com/office/drawing/2014/main" val="3450186954"/>
                  </a:ext>
                </a:extLst>
              </a:tr>
              <a:tr h="595236">
                <a:tc>
                  <a:txBody>
                    <a:bodyPr/>
                    <a:lstStyle/>
                    <a:p>
                      <a:pPr algn="ctr"/>
                      <a:r>
                        <a:rPr lang="es-MX" sz="1400" b="1" dirty="0"/>
                        <a:t>6</a:t>
                      </a:r>
                    </a:p>
                  </a:txBody>
                  <a:tcPr/>
                </a:tc>
                <a:tc>
                  <a:txBody>
                    <a:bodyPr/>
                    <a:lstStyle/>
                    <a:p>
                      <a:r>
                        <a:rPr lang="es-MX" sz="1400" dirty="0"/>
                        <a:t>De las diversidades sexuales y de género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black"/>
                          </a:solidFill>
                          <a:effectLst/>
                          <a:uLnTx/>
                          <a:uFillTx/>
                          <a:latin typeface="+mn-lt"/>
                          <a:ea typeface="+mn-ea"/>
                          <a:cs typeface="+mn-cs"/>
                        </a:rPr>
                        <a:t>1</a:t>
                      </a:r>
                      <a:r>
                        <a:rPr kumimoji="0" lang="es-MX" sz="1400" b="0" i="0" u="none" strike="noStrike" kern="1200" cap="none" spc="0" normalizeH="0" baseline="0" noProof="0" dirty="0">
                          <a:ln>
                            <a:noFill/>
                          </a:ln>
                          <a:solidFill>
                            <a:prstClr val="black"/>
                          </a:solidFill>
                          <a:effectLst/>
                          <a:uLnTx/>
                          <a:uFillTx/>
                          <a:latin typeface="+mn-lt"/>
                          <a:ea typeface="+mn-ea"/>
                          <a:cs typeface="+mn-cs"/>
                        </a:rPr>
                        <a:t> FÓRMULA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400" b="0" dirty="0"/>
                        <a:t>(segmento de </a:t>
                      </a:r>
                      <a:r>
                        <a:rPr lang="es-MX" sz="1400" b="1" dirty="0"/>
                        <a:t>mayor</a:t>
                      </a:r>
                      <a:r>
                        <a:rPr lang="es-MX" sz="1400" b="0" dirty="0"/>
                        <a:t> competitividad)</a:t>
                      </a:r>
                      <a:endParaRPr lang="es-MX"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black"/>
                          </a:solidFill>
                          <a:effectLst/>
                          <a:uLnTx/>
                          <a:uFillTx/>
                          <a:latin typeface="+mn-lt"/>
                          <a:ea typeface="+mn-ea"/>
                          <a:cs typeface="+mn-cs"/>
                        </a:rPr>
                        <a:t>4% </a:t>
                      </a:r>
                      <a:r>
                        <a:rPr kumimoji="0" lang="es-MX" sz="1400" b="0" i="0" u="none" strike="noStrike" kern="1200" cap="none" spc="0" normalizeH="0" baseline="0" noProof="0" dirty="0">
                          <a:ln>
                            <a:noFill/>
                          </a:ln>
                          <a:solidFill>
                            <a:prstClr val="black"/>
                          </a:solidFill>
                          <a:effectLst/>
                          <a:uLnTx/>
                          <a:uFillTx/>
                          <a:latin typeface="+mn-lt"/>
                          <a:ea typeface="+mn-ea"/>
                          <a:cs typeface="+mn-cs"/>
                        </a:rPr>
                        <a:t>de las candidaturas en cada segmento de competitividad</a:t>
                      </a:r>
                    </a:p>
                  </a:txBody>
                  <a:tcPr/>
                </a:tc>
                <a:extLst>
                  <a:ext uri="{0D108BD9-81ED-4DB2-BD59-A6C34878D82A}">
                    <a16:rowId xmlns:a16="http://schemas.microsoft.com/office/drawing/2014/main" val="1416512090"/>
                  </a:ext>
                </a:extLst>
              </a:tr>
              <a:tr h="560797">
                <a:tc>
                  <a:txBody>
                    <a:bodyPr/>
                    <a:lstStyle/>
                    <a:p>
                      <a:pPr algn="ctr"/>
                      <a:r>
                        <a:rPr lang="es-MX" sz="1400" b="1" dirty="0"/>
                        <a:t>7</a:t>
                      </a:r>
                    </a:p>
                  </a:txBody>
                  <a:tcPr/>
                </a:tc>
                <a:tc>
                  <a:txBody>
                    <a:bodyPr/>
                    <a:lstStyle/>
                    <a:p>
                      <a:r>
                        <a:rPr lang="es-MX" sz="1400" dirty="0"/>
                        <a:t>Migrantes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b="1" dirty="0"/>
                        <a:t>1</a:t>
                      </a:r>
                      <a:r>
                        <a:rPr lang="es-MX" sz="1400" dirty="0"/>
                        <a:t> FÓRMULA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mn-lt"/>
                          <a:ea typeface="+mn-ea"/>
                          <a:cs typeface="+mn-cs"/>
                        </a:rPr>
                        <a:t>(primeros 5 lugares o 30% de la lista)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682638877"/>
                  </a:ext>
                </a:extLst>
              </a:tr>
            </a:tbl>
          </a:graphicData>
        </a:graphic>
      </p:graphicFrame>
    </p:spTree>
    <p:extLst>
      <p:ext uri="{BB962C8B-B14F-4D97-AF65-F5344CB8AC3E}">
        <p14:creationId xmlns:p14="http://schemas.microsoft.com/office/powerpoint/2010/main" val="2903778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F7027-5FB7-89E8-6761-187B3C95FA00}"/>
              </a:ext>
            </a:extLst>
          </p:cNvPr>
          <p:cNvSpPr>
            <a:spLocks noGrp="1"/>
          </p:cNvSpPr>
          <p:nvPr>
            <p:ph type="title"/>
          </p:nvPr>
        </p:nvSpPr>
        <p:spPr>
          <a:xfrm>
            <a:off x="503583" y="365125"/>
            <a:ext cx="11357113" cy="980199"/>
          </a:xfr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5400000" scaled="1"/>
            <a:tileRect/>
          </a:gradFill>
        </p:spPr>
        <p:txBody>
          <a:bodyPr>
            <a:noAutofit/>
          </a:bodyPr>
          <a:lstStyle/>
          <a:p>
            <a:pPr algn="ctr"/>
            <a:r>
              <a:rPr lang="es-MX" sz="3600" b="1" dirty="0">
                <a:solidFill>
                  <a:schemeClr val="accent5">
                    <a:lumMod val="75000"/>
                  </a:schemeClr>
                </a:solidFill>
                <a:latin typeface="Bell MT" panose="02020503060305020303" pitchFamily="18" charset="77"/>
              </a:rPr>
              <a:t>6. Cambios respecto al proceso electoral 2020-2021 </a:t>
            </a:r>
          </a:p>
        </p:txBody>
      </p:sp>
      <p:sp>
        <p:nvSpPr>
          <p:cNvPr id="6" name="Marcador de número de diapositiva 5">
            <a:extLst>
              <a:ext uri="{FF2B5EF4-FFF2-40B4-BE49-F238E27FC236}">
                <a16:creationId xmlns:a16="http://schemas.microsoft.com/office/drawing/2014/main" id="{407934ED-7E18-F731-9ED5-039E840DF7DC}"/>
              </a:ext>
            </a:extLst>
          </p:cNvPr>
          <p:cNvSpPr>
            <a:spLocks noGrp="1"/>
          </p:cNvSpPr>
          <p:nvPr>
            <p:ph type="sldNum" sz="quarter" idx="12"/>
          </p:nvPr>
        </p:nvSpPr>
        <p:spPr/>
        <p:txBody>
          <a:bodyPr/>
          <a:lstStyle/>
          <a:p>
            <a:fld id="{4337F4EE-8E31-2F42-A55D-38D6B85A0067}" type="slidenum">
              <a:rPr lang="es-MX" smtClean="0"/>
              <a:t>14</a:t>
            </a:fld>
            <a:endParaRPr lang="es-MX"/>
          </a:p>
        </p:txBody>
      </p:sp>
      <p:sp>
        <p:nvSpPr>
          <p:cNvPr id="3" name="CuadroTexto 2">
            <a:extLst>
              <a:ext uri="{FF2B5EF4-FFF2-40B4-BE49-F238E27FC236}">
                <a16:creationId xmlns:a16="http://schemas.microsoft.com/office/drawing/2014/main" id="{A9C901D3-2D94-72D4-66B3-25A80F6920BF}"/>
              </a:ext>
            </a:extLst>
          </p:cNvPr>
          <p:cNvSpPr txBox="1"/>
          <p:nvPr/>
        </p:nvSpPr>
        <p:spPr>
          <a:xfrm>
            <a:off x="488274" y="1516932"/>
            <a:ext cx="11215451" cy="2873735"/>
          </a:xfrm>
          <a:prstGeom prst="rect">
            <a:avLst/>
          </a:prstGeom>
          <a:solidFill>
            <a:schemeClr val="accent6">
              <a:lumMod val="20000"/>
              <a:lumOff val="80000"/>
            </a:schemeClr>
          </a:solidFill>
        </p:spPr>
        <p:txBody>
          <a:bodyPr wrap="square" rtlCol="0">
            <a:spAutoFit/>
          </a:bodyPr>
          <a:lstStyle/>
          <a:p>
            <a:r>
              <a:rPr lang="es-MX" sz="1800" i="1" kern="100" dirty="0">
                <a:effectLst/>
                <a:latin typeface="Bell MT" panose="02020503060305020303" pitchFamily="18" charset="77"/>
                <a:ea typeface="Calibri" panose="020F0502020204030204" pitchFamily="34" charset="0"/>
                <a:cs typeface="Times New Roman" panose="02020603050405020304" pitchFamily="18" charset="0"/>
              </a:rPr>
              <a:t>Modificaciones en los requisitos para el registro por una acción afirmativa:</a:t>
            </a:r>
          </a:p>
          <a:p>
            <a:endParaRPr lang="es-MX" sz="1800" i="1" kern="100" dirty="0">
              <a:effectLst/>
              <a:latin typeface="Bell MT" panose="02020503060305020303" pitchFamily="18" charset="77"/>
              <a:ea typeface="Calibri" panose="020F0502020204030204" pitchFamily="34" charset="0"/>
              <a:cs typeface="Times New Roman" panose="02020603050405020304" pitchFamily="18" charset="0"/>
            </a:endParaRPr>
          </a:p>
          <a:p>
            <a:pPr marL="800100" lvl="1" indent="-342900">
              <a:buAutoNum type="arabicParenR"/>
            </a:pPr>
            <a:r>
              <a:rPr lang="es-MX" kern="100" dirty="0">
                <a:effectLst/>
                <a:latin typeface="Bell MT" panose="02020503060305020303" pitchFamily="18" charset="77"/>
                <a:ea typeface="Calibri" panose="020F0502020204030204" pitchFamily="34" charset="0"/>
                <a:cs typeface="Times New Roman" panose="02020603050405020304" pitchFamily="18" charset="0"/>
              </a:rPr>
              <a:t>En la </a:t>
            </a:r>
            <a:r>
              <a:rPr lang="es-MX" b="1" kern="100" dirty="0">
                <a:effectLst/>
                <a:latin typeface="Bell MT" panose="02020503060305020303" pitchFamily="18" charset="77"/>
                <a:ea typeface="Calibri" panose="020F0502020204030204" pitchFamily="34" charset="0"/>
                <a:cs typeface="Times New Roman" panose="02020603050405020304" pitchFamily="18" charset="0"/>
              </a:rPr>
              <a:t>cuota indígena </a:t>
            </a:r>
            <a:r>
              <a:rPr lang="es-MX" kern="100" dirty="0">
                <a:effectLst/>
                <a:latin typeface="Bell MT" panose="02020503060305020303" pitchFamily="18" charset="77"/>
                <a:ea typeface="Calibri" panose="020F0502020204030204" pitchFamily="34" charset="0"/>
                <a:cs typeface="Times New Roman" panose="02020603050405020304" pitchFamily="18" charset="0"/>
              </a:rPr>
              <a:t>se pasó de presentar una de 7 documentales como requisito, a tres de 10 </a:t>
            </a:r>
            <a:r>
              <a:rPr lang="es-MX" kern="100" dirty="0">
                <a:latin typeface="Bell MT" panose="02020503060305020303" pitchFamily="18" charset="77"/>
              </a:rPr>
              <a:t>elementos enlistados en los </a:t>
            </a:r>
            <a:r>
              <a:rPr lang="es-MX" i="1" kern="100" dirty="0">
                <a:latin typeface="Bell MT" panose="02020503060305020303" pitchFamily="18" charset="77"/>
              </a:rPr>
              <a:t>Lineamientos</a:t>
            </a:r>
            <a:r>
              <a:rPr lang="es-MX" kern="100" dirty="0">
                <a:latin typeface="Bell MT" panose="02020503060305020303" pitchFamily="18" charset="77"/>
              </a:rPr>
              <a:t>, para hacer constar la pertenencia y el vínculo que la persona candidata con su comunidad (autoadscripción calificada). Dichos elementos deberán constar en documentos que emita la autoridad correspondiente de un conjunto de 10 posibilidades.</a:t>
            </a:r>
          </a:p>
          <a:p>
            <a:pPr marL="800100" lvl="1" indent="-342900">
              <a:buAutoNum type="arabicParenR"/>
            </a:pPr>
            <a:r>
              <a:rPr lang="es-MX" kern="100" dirty="0">
                <a:effectLst/>
                <a:latin typeface="Bell MT" panose="02020503060305020303" pitchFamily="18" charset="77"/>
                <a:ea typeface="Calibri" panose="020F0502020204030204" pitchFamily="34" charset="0"/>
                <a:cs typeface="Times New Roman" panose="02020603050405020304" pitchFamily="18" charset="0"/>
              </a:rPr>
              <a:t>En la </a:t>
            </a:r>
            <a:r>
              <a:rPr lang="es-MX" b="1" kern="100" dirty="0">
                <a:latin typeface="Bell MT" panose="02020503060305020303" pitchFamily="18" charset="77"/>
                <a:ea typeface="Calibri" panose="020F0502020204030204" pitchFamily="34" charset="0"/>
                <a:cs typeface="Times New Roman" panose="02020603050405020304" pitchFamily="18" charset="0"/>
              </a:rPr>
              <a:t>cuota afromexicana</a:t>
            </a:r>
            <a:r>
              <a:rPr lang="es-MX" kern="100" dirty="0">
                <a:latin typeface="Bell MT" panose="02020503060305020303" pitchFamily="18" charset="77"/>
                <a:ea typeface="Calibri" panose="020F0502020204030204" pitchFamily="34" charset="0"/>
                <a:cs typeface="Times New Roman" panose="02020603050405020304" pitchFamily="18" charset="0"/>
              </a:rPr>
              <a:t>, reunir los siguientes tres elementos: </a:t>
            </a:r>
            <a:r>
              <a:rPr lang="es-MX" kern="100" dirty="0">
                <a:latin typeface="Bell MT" panose="02020503060305020303" pitchFamily="18" charset="77"/>
              </a:rPr>
              <a:t>a) pertenecer a la comunidad afromexicana; b) ser originaria de una comunidad afromexicana y; c) tener liderazgo y trabajo comunitario. Estos elementos deberán constar en documentos que emita la autoridad correspondiente de un conjunto de 4 posibilidades</a:t>
            </a:r>
            <a:endParaRPr lang="es-MX" kern="100" dirty="0">
              <a:effectLst/>
              <a:latin typeface="Bell MT" panose="02020503060305020303" pitchFamily="18" charset="77"/>
              <a:ea typeface="Calibri" panose="020F0502020204030204" pitchFamily="34" charset="0"/>
              <a:cs typeface="Times New Roman" panose="02020603050405020304" pitchFamily="18" charset="0"/>
            </a:endParaRPr>
          </a:p>
          <a:p>
            <a:pPr marL="97155">
              <a:lnSpc>
                <a:spcPct val="107000"/>
              </a:lnSpc>
            </a:pPr>
            <a:endParaRPr lang="es-MX" i="1" kern="100" dirty="0">
              <a:latin typeface="Bell MT" panose="02020503060305020303" pitchFamily="18" charset="77"/>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D91E74C1-1B2E-E949-BFA3-FF8EEDA94E6D}"/>
              </a:ext>
            </a:extLst>
          </p:cNvPr>
          <p:cNvSpPr txBox="1"/>
          <p:nvPr/>
        </p:nvSpPr>
        <p:spPr>
          <a:xfrm>
            <a:off x="488274" y="4562275"/>
            <a:ext cx="11215451" cy="2031325"/>
          </a:xfrm>
          <a:prstGeom prst="rect">
            <a:avLst/>
          </a:prstGeom>
          <a:solidFill>
            <a:schemeClr val="accent4">
              <a:lumMod val="20000"/>
              <a:lumOff val="80000"/>
            </a:schemeClr>
          </a:solidFill>
        </p:spPr>
        <p:txBody>
          <a:bodyPr wrap="square" rtlCol="0">
            <a:spAutoFit/>
          </a:bodyPr>
          <a:lstStyle/>
          <a:p>
            <a:r>
              <a:rPr lang="es-MX" i="1" dirty="0">
                <a:latin typeface="Bell MT" panose="02020503060305020303" pitchFamily="18" charset="77"/>
              </a:rPr>
              <a:t>Modificaciones en el número de categorías sospechosas de sufrir discriminación: </a:t>
            </a:r>
          </a:p>
          <a:p>
            <a:endParaRPr lang="es-MX" dirty="0">
              <a:latin typeface="Bell MT" panose="02020503060305020303" pitchFamily="18" charset="77"/>
            </a:endParaRPr>
          </a:p>
          <a:p>
            <a:pPr marL="800100" lvl="1" indent="-342900">
              <a:buFont typeface="+mj-lt"/>
              <a:buAutoNum type="arabicParenR"/>
            </a:pPr>
            <a:r>
              <a:rPr lang="es-MX" kern="100" dirty="0">
                <a:latin typeface="Bell MT" panose="02020503060305020303" pitchFamily="18" charset="77"/>
                <a:ea typeface="Calibri" panose="020F0502020204030204" pitchFamily="34" charset="0"/>
                <a:cs typeface="Times New Roman" panose="02020603050405020304" pitchFamily="18" charset="0"/>
              </a:rPr>
              <a:t>Se separaron las cuotas indígena y afromexicana, pasando de una a dos categorías </a:t>
            </a:r>
          </a:p>
          <a:p>
            <a:pPr marL="800100" lvl="1" indent="-342900">
              <a:buFont typeface="+mj-lt"/>
              <a:buAutoNum type="arabicParenR"/>
            </a:pPr>
            <a:r>
              <a:rPr lang="es-MX" kern="100" dirty="0">
                <a:latin typeface="Bell MT" panose="02020503060305020303" pitchFamily="18" charset="77"/>
                <a:ea typeface="Calibri" panose="020F0502020204030204" pitchFamily="34" charset="0"/>
                <a:cs typeface="Times New Roman" panose="02020603050405020304" pitchFamily="18" charset="0"/>
              </a:rPr>
              <a:t>Se estableció, por primera vez en Oaxaca, la cuota migrante o binacional</a:t>
            </a:r>
          </a:p>
          <a:p>
            <a:pPr marL="800100" lvl="1" indent="-342900">
              <a:buFont typeface="+mj-lt"/>
              <a:buAutoNum type="arabicParenR"/>
            </a:pPr>
            <a:r>
              <a:rPr lang="es-MX" kern="100" dirty="0">
                <a:latin typeface="Bell MT" panose="02020503060305020303" pitchFamily="18" charset="77"/>
                <a:cs typeface="Times New Roman" panose="02020603050405020304" pitchFamily="18" charset="0"/>
              </a:rPr>
              <a:t>En total, las categorías de personas pasaron de cinco a siete: 1)indígenas, 2) afromexicanas, 3) con discapacidad, 4) mayores de 60 años, 5) jóvenes, 6) de la diversidad sexual y de género; y 7) migrante binacional.</a:t>
            </a:r>
            <a:endParaRPr lang="es-MX" dirty="0">
              <a:latin typeface="Bell MT" panose="02020503060305020303" pitchFamily="18" charset="77"/>
            </a:endParaRPr>
          </a:p>
        </p:txBody>
      </p:sp>
    </p:spTree>
    <p:extLst>
      <p:ext uri="{BB962C8B-B14F-4D97-AF65-F5344CB8AC3E}">
        <p14:creationId xmlns:p14="http://schemas.microsoft.com/office/powerpoint/2010/main" val="3650104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F7027-5FB7-89E8-6761-187B3C95FA00}"/>
              </a:ext>
            </a:extLst>
          </p:cNvPr>
          <p:cNvSpPr>
            <a:spLocks noGrp="1"/>
          </p:cNvSpPr>
          <p:nvPr>
            <p:ph type="title"/>
          </p:nvPr>
        </p:nvSpPr>
        <p:spPr>
          <a:xfrm>
            <a:off x="503583" y="365125"/>
            <a:ext cx="11357113" cy="980199"/>
          </a:xfr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5400000" scaled="1"/>
            <a:tileRect/>
          </a:gradFill>
        </p:spPr>
        <p:txBody>
          <a:bodyPr>
            <a:noAutofit/>
          </a:bodyPr>
          <a:lstStyle/>
          <a:p>
            <a:pPr algn="ctr"/>
            <a:r>
              <a:rPr lang="es-MX" sz="3600" b="1" dirty="0">
                <a:solidFill>
                  <a:schemeClr val="accent5">
                    <a:lumMod val="75000"/>
                  </a:schemeClr>
                </a:solidFill>
                <a:latin typeface="Bell MT" panose="02020503060305020303" pitchFamily="18" charset="77"/>
              </a:rPr>
              <a:t>6. Cambios respecto al proceso electoral 2020-2021 </a:t>
            </a:r>
            <a:r>
              <a:rPr lang="es-MX" sz="2800" b="1" dirty="0">
                <a:solidFill>
                  <a:schemeClr val="accent5">
                    <a:lumMod val="75000"/>
                  </a:schemeClr>
                </a:solidFill>
                <a:latin typeface="Bell MT" panose="02020503060305020303" pitchFamily="18" charset="77"/>
              </a:rPr>
              <a:t>(Continuación) </a:t>
            </a:r>
            <a:endParaRPr lang="es-MX" sz="3600" b="1" dirty="0">
              <a:solidFill>
                <a:schemeClr val="accent5">
                  <a:lumMod val="75000"/>
                </a:schemeClr>
              </a:solidFill>
              <a:latin typeface="Bell MT" panose="02020503060305020303" pitchFamily="18" charset="77"/>
            </a:endParaRPr>
          </a:p>
        </p:txBody>
      </p:sp>
      <p:sp>
        <p:nvSpPr>
          <p:cNvPr id="6" name="Marcador de número de diapositiva 5">
            <a:extLst>
              <a:ext uri="{FF2B5EF4-FFF2-40B4-BE49-F238E27FC236}">
                <a16:creationId xmlns:a16="http://schemas.microsoft.com/office/drawing/2014/main" id="{407934ED-7E18-F731-9ED5-039E840DF7DC}"/>
              </a:ext>
            </a:extLst>
          </p:cNvPr>
          <p:cNvSpPr>
            <a:spLocks noGrp="1"/>
          </p:cNvSpPr>
          <p:nvPr>
            <p:ph type="sldNum" sz="quarter" idx="12"/>
          </p:nvPr>
        </p:nvSpPr>
        <p:spPr/>
        <p:txBody>
          <a:bodyPr/>
          <a:lstStyle/>
          <a:p>
            <a:fld id="{4337F4EE-8E31-2F42-A55D-38D6B85A0067}" type="slidenum">
              <a:rPr lang="es-MX" smtClean="0"/>
              <a:t>15</a:t>
            </a:fld>
            <a:endParaRPr lang="es-MX"/>
          </a:p>
        </p:txBody>
      </p:sp>
      <p:sp>
        <p:nvSpPr>
          <p:cNvPr id="3" name="CuadroTexto 2">
            <a:extLst>
              <a:ext uri="{FF2B5EF4-FFF2-40B4-BE49-F238E27FC236}">
                <a16:creationId xmlns:a16="http://schemas.microsoft.com/office/drawing/2014/main" id="{A9C901D3-2D94-72D4-66B3-25A80F6920BF}"/>
              </a:ext>
            </a:extLst>
          </p:cNvPr>
          <p:cNvSpPr txBox="1"/>
          <p:nvPr/>
        </p:nvSpPr>
        <p:spPr>
          <a:xfrm>
            <a:off x="417443" y="1642880"/>
            <a:ext cx="11357113" cy="4713470"/>
          </a:xfrm>
          <a:prstGeom prst="rect">
            <a:avLst/>
          </a:prstGeom>
          <a:solidFill>
            <a:schemeClr val="accent2">
              <a:lumMod val="20000"/>
              <a:lumOff val="80000"/>
            </a:schemeClr>
          </a:solidFill>
        </p:spPr>
        <p:txBody>
          <a:bodyPr wrap="square" rtlCol="0">
            <a:spAutoFit/>
          </a:bodyPr>
          <a:lstStyle/>
          <a:p>
            <a:r>
              <a:rPr lang="es-MX" sz="1800" i="1" kern="100" dirty="0">
                <a:effectLst/>
                <a:latin typeface="Bell MT" panose="02020503060305020303" pitchFamily="18" charset="77"/>
                <a:ea typeface="Calibri" panose="020F0502020204030204" pitchFamily="34" charset="0"/>
                <a:cs typeface="Times New Roman" panose="02020603050405020304" pitchFamily="18" charset="0"/>
              </a:rPr>
              <a:t>Modificaciones en los porcentajes y lugares de representación en </a:t>
            </a:r>
            <a:r>
              <a:rPr lang="es-MX" sz="1800" b="1" i="1" kern="100" dirty="0">
                <a:solidFill>
                  <a:srgbClr val="C00000"/>
                </a:solidFill>
                <a:effectLst/>
                <a:latin typeface="Bell MT" panose="02020503060305020303" pitchFamily="18" charset="77"/>
                <a:ea typeface="Calibri" panose="020F0502020204030204" pitchFamily="34" charset="0"/>
                <a:cs typeface="Times New Roman" panose="02020603050405020304" pitchFamily="18" charset="0"/>
              </a:rPr>
              <a:t>Diputaciones</a:t>
            </a:r>
            <a:r>
              <a:rPr lang="es-MX" sz="1800" i="1" kern="100" dirty="0">
                <a:effectLst/>
                <a:latin typeface="Bell MT" panose="02020503060305020303" pitchFamily="18" charset="77"/>
                <a:ea typeface="Calibri" panose="020F0502020204030204" pitchFamily="34" charset="0"/>
                <a:cs typeface="Times New Roman" panose="02020603050405020304" pitchFamily="18" charset="0"/>
              </a:rPr>
              <a:t>:</a:t>
            </a:r>
          </a:p>
          <a:p>
            <a:endParaRPr lang="es-MX" i="1" kern="100" dirty="0">
              <a:latin typeface="Bell MT" panose="02020503060305020303" pitchFamily="18" charset="77"/>
              <a:ea typeface="Calibri" panose="020F0502020204030204" pitchFamily="34" charset="0"/>
              <a:cs typeface="Times New Roman" panose="02020603050405020304" pitchFamily="18" charset="0"/>
            </a:endParaRPr>
          </a:p>
          <a:p>
            <a:pPr>
              <a:lnSpc>
                <a:spcPct val="107000"/>
              </a:lnSpc>
              <a:spcAft>
                <a:spcPts val="800"/>
              </a:spcAft>
            </a:pPr>
            <a:r>
              <a:rPr lang="es-MX" kern="100" dirty="0">
                <a:latin typeface="Bell MT" panose="02020503060305020303" pitchFamily="18" charset="77"/>
                <a:ea typeface="Calibri" panose="020F0502020204030204" pitchFamily="34" charset="0"/>
                <a:cs typeface="Times New Roman" panose="02020603050405020304" pitchFamily="18" charset="0"/>
              </a:rPr>
              <a:t>1) Se establecieron 2 fórmulas para </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la cuota </a:t>
            </a:r>
            <a:r>
              <a:rPr lang="es-MX" sz="1800" b="1" kern="100" dirty="0">
                <a:effectLst/>
                <a:latin typeface="Bell MT" panose="02020503060305020303" pitchFamily="18" charset="77"/>
                <a:ea typeface="Calibri" panose="020F0502020204030204" pitchFamily="34" charset="0"/>
                <a:cs typeface="Times New Roman" panose="02020603050405020304" pitchFamily="18" charset="0"/>
              </a:rPr>
              <a:t>afromexicana:</a:t>
            </a:r>
          </a:p>
          <a:p>
            <a:pPr marL="285750" indent="-285750">
              <a:lnSpc>
                <a:spcPct val="107000"/>
              </a:lnSpc>
              <a:spcAft>
                <a:spcPts val="800"/>
              </a:spcAft>
              <a:buFont typeface="Arial" panose="020B0604020202020204" pitchFamily="34" charset="0"/>
              <a:buChar char="•"/>
            </a:pP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1 fórmula en el segmento de competitividad alta en candidaturas a diputaciones por mayoría relativa.</a:t>
            </a:r>
          </a:p>
          <a:p>
            <a:pPr marL="285750" indent="-285750">
              <a:lnSpc>
                <a:spcPct val="107000"/>
              </a:lnSpc>
              <a:spcAft>
                <a:spcPts val="800"/>
              </a:spcAft>
              <a:buFont typeface="Arial" panose="020B0604020202020204" pitchFamily="34" charset="0"/>
              <a:buChar char="•"/>
            </a:pP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1 fórmula en candidaturas a diputaciones por representación proporcional.</a:t>
            </a:r>
          </a:p>
          <a:p>
            <a:pPr lvl="0">
              <a:lnSpc>
                <a:spcPct val="107000"/>
              </a:lnSpc>
              <a:spcAft>
                <a:spcPts val="800"/>
              </a:spcAft>
            </a:pPr>
            <a:r>
              <a:rPr lang="es-MX" kern="100" dirty="0">
                <a:latin typeface="Bell MT" panose="02020503060305020303" pitchFamily="18" charset="77"/>
                <a:ea typeface="Calibri" panose="020F0502020204030204" pitchFamily="34" charset="0"/>
                <a:cs typeface="Times New Roman" panose="02020603050405020304" pitchFamily="18" charset="0"/>
              </a:rPr>
              <a:t>2) Aumentaron las fórmulas de 5 a 11 para personas </a:t>
            </a:r>
            <a:r>
              <a:rPr lang="es-MX" b="1" kern="100" dirty="0">
                <a:latin typeface="Bell MT" panose="02020503060305020303" pitchFamily="18" charset="77"/>
                <a:ea typeface="Calibri" panose="020F0502020204030204" pitchFamily="34" charset="0"/>
                <a:cs typeface="Times New Roman" panose="02020603050405020304" pitchFamily="18" charset="0"/>
              </a:rPr>
              <a:t>indígenas.</a:t>
            </a:r>
          </a:p>
          <a:p>
            <a:pPr lvl="0">
              <a:lnSpc>
                <a:spcPct val="107000"/>
              </a:lnSpc>
              <a:spcAft>
                <a:spcPts val="800"/>
              </a:spcAft>
            </a:pP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3) </a:t>
            </a:r>
            <a:r>
              <a:rPr lang="es-MX" kern="100" dirty="0">
                <a:latin typeface="Bell MT" panose="02020503060305020303" pitchFamily="18" charset="77"/>
                <a:ea typeface="Calibri" panose="020F0502020204030204" pitchFamily="34" charset="0"/>
                <a:cs typeface="Times New Roman" panose="02020603050405020304" pitchFamily="18" charset="0"/>
              </a:rPr>
              <a:t>P</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ara personas con </a:t>
            </a:r>
            <a:r>
              <a:rPr lang="es-MX" sz="1800" b="1" kern="100" dirty="0">
                <a:effectLst/>
                <a:latin typeface="Bell MT" panose="02020503060305020303" pitchFamily="18" charset="77"/>
                <a:ea typeface="Calibri" panose="020F0502020204030204" pitchFamily="34" charset="0"/>
                <a:cs typeface="Times New Roman" panose="02020603050405020304" pitchFamily="18" charset="0"/>
              </a:rPr>
              <a:t>discapacidad</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a:t>
            </a:r>
          </a:p>
          <a:p>
            <a:pPr marL="285750" lvl="0" indent="-285750">
              <a:spcAft>
                <a:spcPts val="800"/>
              </a:spcAft>
              <a:buFont typeface="Arial" panose="020B0604020202020204" pitchFamily="34" charset="0"/>
              <a:buChar char="•"/>
            </a:pP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La fórmula postulada por mayoría relativa se debe realizar en el segmento de competitividad alta.</a:t>
            </a:r>
          </a:p>
          <a:p>
            <a:pPr marL="285750" lvl="0" indent="-285750">
              <a:spcAft>
                <a:spcPts val="800"/>
              </a:spcAft>
              <a:buFont typeface="Arial" panose="020B0604020202020204" pitchFamily="34" charset="0"/>
              <a:buChar char="•"/>
            </a:pP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Estableció la postulación de 1 fórmula para diputaciones por el principio de representación proporcional, dentro del primer 30% de la lista.</a:t>
            </a:r>
          </a:p>
          <a:p>
            <a:pPr lvl="0">
              <a:spcAft>
                <a:spcPts val="800"/>
              </a:spcAft>
            </a:pPr>
            <a:r>
              <a:rPr lang="es-MX" kern="100" dirty="0">
                <a:latin typeface="Bell MT" panose="02020503060305020303" pitchFamily="18" charset="77"/>
                <a:ea typeface="Calibri" panose="020F0502020204030204" pitchFamily="34" charset="0"/>
                <a:cs typeface="Times New Roman" panose="02020603050405020304" pitchFamily="18" charset="0"/>
              </a:rPr>
              <a:t>4) La cuota para personas de las </a:t>
            </a:r>
            <a:r>
              <a:rPr lang="es-MX" b="1" kern="100" dirty="0">
                <a:latin typeface="Bell MT" panose="02020503060305020303" pitchFamily="18" charset="77"/>
                <a:ea typeface="Calibri" panose="020F0502020204030204" pitchFamily="34" charset="0"/>
                <a:cs typeface="Times New Roman" panose="02020603050405020304" pitchFamily="18" charset="0"/>
              </a:rPr>
              <a:t>diversidades sexuales y de género</a:t>
            </a:r>
            <a:r>
              <a:rPr lang="es-MX" kern="100" dirty="0">
                <a:latin typeface="Bell MT" panose="02020503060305020303" pitchFamily="18" charset="77"/>
                <a:ea typeface="Calibri" panose="020F0502020204030204" pitchFamily="34" charset="0"/>
                <a:cs typeface="Times New Roman" panose="02020603050405020304" pitchFamily="18" charset="0"/>
              </a:rPr>
              <a:t>, estableció:</a:t>
            </a:r>
          </a:p>
          <a:p>
            <a:pPr marL="285750" lvl="0" indent="-285750">
              <a:spcAft>
                <a:spcPts val="800"/>
              </a:spcAft>
              <a:buFont typeface="Arial" panose="020B0604020202020204" pitchFamily="34" charset="0"/>
              <a:buChar char="•"/>
            </a:pPr>
            <a:r>
              <a:rPr lang="es-MX" kern="100" dirty="0">
                <a:latin typeface="Bell MT" panose="02020503060305020303" pitchFamily="18" charset="77"/>
                <a:ea typeface="Calibri" panose="020F0502020204030204" pitchFamily="34" charset="0"/>
                <a:cs typeface="Times New Roman" panose="02020603050405020304" pitchFamily="18" charset="0"/>
              </a:rPr>
              <a:t>La fórmula por mayoría relativa debe registrarse en  el segmento de mayor competitividad.</a:t>
            </a:r>
          </a:p>
          <a:p>
            <a:pPr lvl="0">
              <a:spcAft>
                <a:spcPts val="800"/>
              </a:spcAft>
            </a:pPr>
            <a:r>
              <a:rPr lang="es-MX" kern="100" dirty="0">
                <a:latin typeface="Bell MT" panose="02020503060305020303" pitchFamily="18" charset="77"/>
                <a:ea typeface="Calibri" panose="020F0502020204030204" pitchFamily="34" charset="0"/>
                <a:cs typeface="Times New Roman" panose="02020603050405020304" pitchFamily="18" charset="0"/>
              </a:rPr>
              <a:t>5) Se estableció la cuota </a:t>
            </a:r>
            <a:r>
              <a:rPr lang="es-MX" b="1" kern="100" dirty="0">
                <a:latin typeface="Bell MT" panose="02020503060305020303" pitchFamily="18" charset="77"/>
                <a:ea typeface="Calibri" panose="020F0502020204030204" pitchFamily="34" charset="0"/>
                <a:cs typeface="Times New Roman" panose="02020603050405020304" pitchFamily="18" charset="0"/>
              </a:rPr>
              <a:t>migrante</a:t>
            </a:r>
            <a:r>
              <a:rPr lang="es-MX" kern="100" dirty="0">
                <a:latin typeface="Bell MT" panose="02020503060305020303" pitchFamily="18" charset="77"/>
                <a:ea typeface="Calibri" panose="020F0502020204030204" pitchFamily="34" charset="0"/>
                <a:cs typeface="Times New Roman" panose="02020603050405020304" pitchFamily="18" charset="0"/>
              </a:rPr>
              <a:t> en el primer 30% o primeros cinco lugares de la lista de representación proporcional.</a:t>
            </a:r>
          </a:p>
        </p:txBody>
      </p:sp>
    </p:spTree>
    <p:extLst>
      <p:ext uri="{BB962C8B-B14F-4D97-AF65-F5344CB8AC3E}">
        <p14:creationId xmlns:p14="http://schemas.microsoft.com/office/powerpoint/2010/main" val="2567055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F7027-5FB7-89E8-6761-187B3C95FA00}"/>
              </a:ext>
            </a:extLst>
          </p:cNvPr>
          <p:cNvSpPr>
            <a:spLocks noGrp="1"/>
          </p:cNvSpPr>
          <p:nvPr>
            <p:ph type="title"/>
          </p:nvPr>
        </p:nvSpPr>
        <p:spPr>
          <a:xfrm>
            <a:off x="503583" y="365125"/>
            <a:ext cx="11357113" cy="980199"/>
          </a:xfr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5400000" scaled="1"/>
            <a:tileRect/>
          </a:gradFill>
        </p:spPr>
        <p:txBody>
          <a:bodyPr>
            <a:noAutofit/>
          </a:bodyPr>
          <a:lstStyle/>
          <a:p>
            <a:pPr algn="ctr"/>
            <a:r>
              <a:rPr lang="es-MX" sz="3600" b="1" dirty="0">
                <a:solidFill>
                  <a:schemeClr val="accent5">
                    <a:lumMod val="75000"/>
                  </a:schemeClr>
                </a:solidFill>
                <a:latin typeface="Bell MT" panose="02020503060305020303" pitchFamily="18" charset="77"/>
              </a:rPr>
              <a:t>6. Cambios respecto al proceso electoral 2020-2021</a:t>
            </a:r>
            <a:br>
              <a:rPr lang="es-MX" sz="3600" b="1" dirty="0">
                <a:solidFill>
                  <a:schemeClr val="accent5">
                    <a:lumMod val="75000"/>
                  </a:schemeClr>
                </a:solidFill>
                <a:latin typeface="Bell MT" panose="02020503060305020303" pitchFamily="18" charset="77"/>
              </a:rPr>
            </a:br>
            <a:r>
              <a:rPr kumimoji="0" lang="es-MX" sz="2800" b="1" i="0" u="none" strike="noStrike" kern="1200" cap="none" spc="0" normalizeH="0" baseline="0" noProof="0" dirty="0">
                <a:ln>
                  <a:noFill/>
                </a:ln>
                <a:solidFill>
                  <a:srgbClr val="A02B93">
                    <a:lumMod val="75000"/>
                  </a:srgbClr>
                </a:solidFill>
                <a:effectLst/>
                <a:uLnTx/>
                <a:uFillTx/>
                <a:latin typeface="Bell MT" panose="02020503060305020303" pitchFamily="18" charset="77"/>
                <a:ea typeface="+mj-ea"/>
                <a:cs typeface="+mj-cs"/>
              </a:rPr>
              <a:t>(Continuación)</a:t>
            </a:r>
            <a:r>
              <a:rPr lang="es-MX" sz="3600" b="1" dirty="0">
                <a:solidFill>
                  <a:schemeClr val="accent5">
                    <a:lumMod val="75000"/>
                  </a:schemeClr>
                </a:solidFill>
                <a:latin typeface="Bell MT" panose="02020503060305020303" pitchFamily="18" charset="77"/>
              </a:rPr>
              <a:t> </a:t>
            </a:r>
          </a:p>
        </p:txBody>
      </p:sp>
      <p:sp>
        <p:nvSpPr>
          <p:cNvPr id="6" name="Marcador de número de diapositiva 5">
            <a:extLst>
              <a:ext uri="{FF2B5EF4-FFF2-40B4-BE49-F238E27FC236}">
                <a16:creationId xmlns:a16="http://schemas.microsoft.com/office/drawing/2014/main" id="{407934ED-7E18-F731-9ED5-039E840DF7DC}"/>
              </a:ext>
            </a:extLst>
          </p:cNvPr>
          <p:cNvSpPr>
            <a:spLocks noGrp="1"/>
          </p:cNvSpPr>
          <p:nvPr>
            <p:ph type="sldNum" sz="quarter" idx="12"/>
          </p:nvPr>
        </p:nvSpPr>
        <p:spPr/>
        <p:txBody>
          <a:bodyPr/>
          <a:lstStyle/>
          <a:p>
            <a:fld id="{4337F4EE-8E31-2F42-A55D-38D6B85A0067}" type="slidenum">
              <a:rPr lang="es-MX" smtClean="0"/>
              <a:t>16</a:t>
            </a:fld>
            <a:endParaRPr lang="es-MX"/>
          </a:p>
        </p:txBody>
      </p:sp>
      <p:sp>
        <p:nvSpPr>
          <p:cNvPr id="8" name="CuadroTexto 7">
            <a:extLst>
              <a:ext uri="{FF2B5EF4-FFF2-40B4-BE49-F238E27FC236}">
                <a16:creationId xmlns:a16="http://schemas.microsoft.com/office/drawing/2014/main" id="{D91E74C1-1B2E-E949-BFA3-FF8EEDA94E6D}"/>
              </a:ext>
            </a:extLst>
          </p:cNvPr>
          <p:cNvSpPr txBox="1"/>
          <p:nvPr/>
        </p:nvSpPr>
        <p:spPr>
          <a:xfrm>
            <a:off x="645245" y="2308785"/>
            <a:ext cx="11215451" cy="2603085"/>
          </a:xfrm>
          <a:prstGeom prst="rect">
            <a:avLst/>
          </a:prstGeom>
          <a:solidFill>
            <a:schemeClr val="tx2">
              <a:lumMod val="10000"/>
              <a:lumOff val="90000"/>
            </a:schemeClr>
          </a:solidFill>
        </p:spPr>
        <p:txBody>
          <a:bodyPr wrap="square" rtlCol="0">
            <a:spAutoFit/>
          </a:bodyPr>
          <a:lstStyle/>
          <a:p>
            <a:r>
              <a:rPr lang="es-MX" i="1" dirty="0">
                <a:latin typeface="Bell MT" panose="02020503060305020303" pitchFamily="18" charset="77"/>
              </a:rPr>
              <a:t>Modificaciones en el porcentaje de representación en </a:t>
            </a:r>
            <a:r>
              <a:rPr lang="es-MX" b="1" i="1" dirty="0">
                <a:solidFill>
                  <a:srgbClr val="C00000"/>
                </a:solidFill>
                <a:latin typeface="Bell MT" panose="02020503060305020303" pitchFamily="18" charset="77"/>
              </a:rPr>
              <a:t>Ayuntamientos</a:t>
            </a:r>
            <a:r>
              <a:rPr lang="es-MX" i="1" dirty="0">
                <a:latin typeface="Bell MT" panose="02020503060305020303" pitchFamily="18" charset="77"/>
              </a:rPr>
              <a:t> </a:t>
            </a:r>
          </a:p>
          <a:p>
            <a:endParaRPr lang="es-MX" sz="1800" kern="100" dirty="0">
              <a:effectLst/>
              <a:latin typeface="Bell MT" panose="02020503060305020303" pitchFamily="18" charset="77"/>
              <a:ea typeface="Calibri" panose="020F0502020204030204" pitchFamily="34" charset="0"/>
              <a:cs typeface="Times New Roman" panose="02020603050405020304" pitchFamily="18" charset="0"/>
            </a:endParaRPr>
          </a:p>
          <a:p>
            <a:r>
              <a:rPr lang="es-MX" kern="100" dirty="0">
                <a:latin typeface="Bell MT" panose="02020503060305020303" pitchFamily="18" charset="77"/>
                <a:ea typeface="Calibri" panose="020F0502020204030204" pitchFamily="34" charset="0"/>
                <a:cs typeface="Times New Roman" panose="02020603050405020304" pitchFamily="18" charset="0"/>
              </a:rPr>
              <a:t>1) Para personas </a:t>
            </a:r>
            <a:r>
              <a:rPr lang="es-MX" b="1" kern="100" dirty="0">
                <a:latin typeface="Bell MT" panose="02020503060305020303" pitchFamily="18" charset="77"/>
                <a:ea typeface="Calibri" panose="020F0502020204030204" pitchFamily="34" charset="0"/>
                <a:cs typeface="Times New Roman" panose="02020603050405020304" pitchFamily="18" charset="0"/>
              </a:rPr>
              <a:t>afromexicanas: </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3% en candidaturas a los ayuntamientos.</a:t>
            </a:r>
          </a:p>
          <a:p>
            <a:pPr lvl="0">
              <a:lnSpc>
                <a:spcPct val="107000"/>
              </a:lnSpc>
              <a:spcAft>
                <a:spcPts val="800"/>
              </a:spcAft>
            </a:pPr>
            <a:r>
              <a:rPr lang="es-MX" i="1" dirty="0">
                <a:latin typeface="Bell MT" panose="02020503060305020303" pitchFamily="18" charset="77"/>
              </a:rPr>
              <a:t>2</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 </a:t>
            </a:r>
            <a:r>
              <a:rPr lang="es-MX" kern="100" dirty="0">
                <a:latin typeface="Bell MT" panose="02020503060305020303" pitchFamily="18" charset="77"/>
                <a:ea typeface="Calibri" panose="020F0502020204030204" pitchFamily="34" charset="0"/>
                <a:cs typeface="Times New Roman" panose="02020603050405020304" pitchFamily="18" charset="0"/>
              </a:rPr>
              <a:t>P</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ara personas con </a:t>
            </a:r>
            <a:r>
              <a:rPr lang="es-MX" sz="1800" b="1" kern="100" dirty="0">
                <a:effectLst/>
                <a:latin typeface="Bell MT" panose="02020503060305020303" pitchFamily="18" charset="77"/>
                <a:ea typeface="Calibri" panose="020F0502020204030204" pitchFamily="34" charset="0"/>
                <a:cs typeface="Times New Roman" panose="02020603050405020304" pitchFamily="18" charset="0"/>
              </a:rPr>
              <a:t>discapacidad</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 pasando de 5% a 6%  del total de candidaturas, en cada segmento, en planillas a los ayuntamientos. </a:t>
            </a:r>
          </a:p>
          <a:p>
            <a:pPr lvl="0">
              <a:lnSpc>
                <a:spcPct val="107000"/>
              </a:lnSpc>
              <a:spcAft>
                <a:spcPts val="800"/>
              </a:spcAft>
            </a:pPr>
            <a:r>
              <a:rPr lang="es-MX" kern="100" dirty="0">
                <a:latin typeface="Bell MT" panose="02020503060305020303" pitchFamily="18" charset="77"/>
                <a:ea typeface="Calibri" panose="020F0502020204030204" pitchFamily="34" charset="0"/>
                <a:cs typeface="Times New Roman" panose="02020603050405020304" pitchFamily="18" charset="0"/>
              </a:rPr>
              <a:t>3</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 La cuota para personas de las </a:t>
            </a:r>
            <a:r>
              <a:rPr lang="es-MX" sz="1800" b="1" kern="100" dirty="0">
                <a:effectLst/>
                <a:latin typeface="Bell MT" panose="02020503060305020303" pitchFamily="18" charset="77"/>
                <a:ea typeface="Calibri" panose="020F0502020204030204" pitchFamily="34" charset="0"/>
                <a:cs typeface="Times New Roman" panose="02020603050405020304" pitchFamily="18" charset="0"/>
              </a:rPr>
              <a:t>diversidades sexuales y de género</a:t>
            </a:r>
            <a:r>
              <a:rPr lang="es-MX" sz="1800" kern="100" dirty="0">
                <a:effectLst/>
                <a:latin typeface="Bell MT" panose="02020503060305020303" pitchFamily="18" charset="77"/>
                <a:ea typeface="Calibri" panose="020F0502020204030204" pitchFamily="34" charset="0"/>
                <a:cs typeface="Times New Roman" panose="02020603050405020304" pitchFamily="18" charset="0"/>
              </a:rPr>
              <a:t>:  aumentó de 3% a 4% del total de candidaturas a los ayuntamientos, en cada uno de los segmentos de competitividad. </a:t>
            </a:r>
          </a:p>
          <a:p>
            <a:pPr lvl="0">
              <a:lnSpc>
                <a:spcPct val="107000"/>
              </a:lnSpc>
              <a:spcAft>
                <a:spcPts val="800"/>
              </a:spcAft>
            </a:pPr>
            <a:endParaRPr lang="es-MX" sz="1800" kern="100" dirty="0">
              <a:effectLst/>
              <a:latin typeface="Bell MT" panose="02020503060305020303" pitchFamily="18"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4071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F7027-5FB7-89E8-6761-187B3C95FA00}"/>
              </a:ext>
            </a:extLst>
          </p:cNvPr>
          <p:cNvSpPr>
            <a:spLocks noGrp="1"/>
          </p:cNvSpPr>
          <p:nvPr>
            <p:ph type="title"/>
          </p:nvPr>
        </p:nvSpPr>
        <p:spPr>
          <a:xfrm>
            <a:off x="503583" y="365125"/>
            <a:ext cx="11357113" cy="980199"/>
          </a:xfr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5400000" scaled="1"/>
            <a:tileRect/>
          </a:gradFill>
        </p:spPr>
        <p:txBody>
          <a:bodyPr/>
          <a:lstStyle/>
          <a:p>
            <a:r>
              <a:rPr lang="es-MX" b="1" dirty="0">
                <a:solidFill>
                  <a:schemeClr val="accent5">
                    <a:lumMod val="75000"/>
                  </a:schemeClr>
                </a:solidFill>
                <a:latin typeface="Bell MT" panose="02020503060305020303" pitchFamily="18" charset="77"/>
              </a:rPr>
              <a:t>Contenido </a:t>
            </a:r>
          </a:p>
        </p:txBody>
      </p:sp>
      <p:sp>
        <p:nvSpPr>
          <p:cNvPr id="3" name="Marcador de contenido 2">
            <a:extLst>
              <a:ext uri="{FF2B5EF4-FFF2-40B4-BE49-F238E27FC236}">
                <a16:creationId xmlns:a16="http://schemas.microsoft.com/office/drawing/2014/main" id="{9D303F51-E5A2-3F1E-3A21-858D3B0F796F}"/>
              </a:ext>
            </a:extLst>
          </p:cNvPr>
          <p:cNvSpPr>
            <a:spLocks noGrp="1"/>
          </p:cNvSpPr>
          <p:nvPr>
            <p:ph idx="1"/>
          </p:nvPr>
        </p:nvSpPr>
        <p:spPr>
          <a:xfrm>
            <a:off x="676318" y="1492469"/>
            <a:ext cx="11184378" cy="5000406"/>
          </a:xfrm>
        </p:spPr>
        <p:txBody>
          <a:bodyPr>
            <a:noAutofit/>
          </a:bodyPr>
          <a:lstStyle/>
          <a:p>
            <a:pPr marL="514350" indent="-514350">
              <a:lnSpc>
                <a:spcPct val="100000"/>
              </a:lnSpc>
              <a:buAutoNum type="arabicPeriod"/>
            </a:pPr>
            <a:r>
              <a:rPr lang="es-MX" sz="3200" dirty="0">
                <a:latin typeface="Bell MT" panose="02020503060305020303" pitchFamily="18" charset="77"/>
              </a:rPr>
              <a:t>Antecedentes</a:t>
            </a:r>
          </a:p>
          <a:p>
            <a:pPr marL="514350" indent="-514350">
              <a:lnSpc>
                <a:spcPct val="100000"/>
              </a:lnSpc>
              <a:buAutoNum type="arabicPeriod"/>
            </a:pPr>
            <a:r>
              <a:rPr lang="es-MX" sz="3200" dirty="0">
                <a:latin typeface="Bell MT" panose="02020503060305020303" pitchFamily="18" charset="77"/>
              </a:rPr>
              <a:t>Primer juicio: JDC/149/2023 del Tribunal Electoral del Estado de Oaxaca</a:t>
            </a:r>
          </a:p>
          <a:p>
            <a:pPr marL="514350" indent="-514350">
              <a:lnSpc>
                <a:spcPct val="100000"/>
              </a:lnSpc>
              <a:buAutoNum type="arabicPeriod"/>
            </a:pPr>
            <a:r>
              <a:rPr lang="es-MX" sz="3200" dirty="0">
                <a:latin typeface="Bell MT" panose="02020503060305020303" pitchFamily="18" charset="77"/>
              </a:rPr>
              <a:t>Segundo juicio: SX-JRC-028/2023 del Tribunal Electoral del Poder Judicial de la Federación</a:t>
            </a:r>
          </a:p>
          <a:p>
            <a:pPr marL="514350" indent="-514350">
              <a:lnSpc>
                <a:spcPct val="100000"/>
              </a:lnSpc>
              <a:buAutoNum type="arabicPeriod"/>
            </a:pPr>
            <a:r>
              <a:rPr lang="es-MX" sz="3200" dirty="0">
                <a:latin typeface="Bell MT" panose="02020503060305020303" pitchFamily="18" charset="77"/>
              </a:rPr>
              <a:t>Resoluciones por categoría beneficiaria de la acción afirmativa</a:t>
            </a:r>
          </a:p>
          <a:p>
            <a:pPr marL="514350" indent="-514350">
              <a:lnSpc>
                <a:spcPct val="100000"/>
              </a:lnSpc>
              <a:buAutoNum type="arabicPeriod"/>
            </a:pPr>
            <a:r>
              <a:rPr lang="es-MX" sz="3200" dirty="0">
                <a:latin typeface="Bell MT" panose="02020503060305020303" pitchFamily="18" charset="77"/>
              </a:rPr>
              <a:t>Características de las cuotas por acción afirmativa (proceso electoral 2023-2024)</a:t>
            </a:r>
          </a:p>
          <a:p>
            <a:pPr marL="514350" indent="-514350">
              <a:lnSpc>
                <a:spcPct val="100000"/>
              </a:lnSpc>
              <a:buAutoNum type="arabicPeriod"/>
            </a:pPr>
            <a:r>
              <a:rPr lang="es-MX" sz="3200" dirty="0">
                <a:latin typeface="Bell MT" panose="02020503060305020303" pitchFamily="18" charset="77"/>
              </a:rPr>
              <a:t>Cambios respecto al proceso electoral 2020-2021</a:t>
            </a:r>
          </a:p>
          <a:p>
            <a:pPr marL="514350" indent="-514350">
              <a:lnSpc>
                <a:spcPct val="100000"/>
              </a:lnSpc>
              <a:buAutoNum type="arabicPeriod"/>
            </a:pPr>
            <a:endParaRPr lang="es-MX" sz="3200" dirty="0">
              <a:latin typeface="Bell MT" panose="02020503060305020303" pitchFamily="18" charset="77"/>
            </a:endParaRPr>
          </a:p>
        </p:txBody>
      </p:sp>
      <p:sp>
        <p:nvSpPr>
          <p:cNvPr id="6" name="Marcador de número de diapositiva 5">
            <a:extLst>
              <a:ext uri="{FF2B5EF4-FFF2-40B4-BE49-F238E27FC236}">
                <a16:creationId xmlns:a16="http://schemas.microsoft.com/office/drawing/2014/main" id="{407934ED-7E18-F731-9ED5-039E840DF7DC}"/>
              </a:ext>
            </a:extLst>
          </p:cNvPr>
          <p:cNvSpPr>
            <a:spLocks noGrp="1"/>
          </p:cNvSpPr>
          <p:nvPr>
            <p:ph type="sldNum" sz="quarter" idx="12"/>
          </p:nvPr>
        </p:nvSpPr>
        <p:spPr/>
        <p:txBody>
          <a:bodyPr/>
          <a:lstStyle/>
          <a:p>
            <a:fld id="{4337F4EE-8E31-2F42-A55D-38D6B85A0067}" type="slidenum">
              <a:rPr lang="es-MX" smtClean="0"/>
              <a:t>2</a:t>
            </a:fld>
            <a:endParaRPr lang="es-MX"/>
          </a:p>
        </p:txBody>
      </p:sp>
    </p:spTree>
    <p:extLst>
      <p:ext uri="{BB962C8B-B14F-4D97-AF65-F5344CB8AC3E}">
        <p14:creationId xmlns:p14="http://schemas.microsoft.com/office/powerpoint/2010/main" val="2117448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F7027-5FB7-89E8-6761-187B3C95FA00}"/>
              </a:ext>
            </a:extLst>
          </p:cNvPr>
          <p:cNvSpPr>
            <a:spLocks noGrp="1"/>
          </p:cNvSpPr>
          <p:nvPr>
            <p:ph type="title"/>
          </p:nvPr>
        </p:nvSpPr>
        <p:spPr>
          <a:xfrm>
            <a:off x="503583" y="365125"/>
            <a:ext cx="11357113" cy="980199"/>
          </a:xfr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5400000" scaled="1"/>
            <a:tileRect/>
          </a:gradFill>
        </p:spPr>
        <p:txBody>
          <a:bodyPr/>
          <a:lstStyle/>
          <a:p>
            <a:r>
              <a:rPr lang="es-MX" b="1" dirty="0">
                <a:solidFill>
                  <a:schemeClr val="accent5">
                    <a:lumMod val="75000"/>
                  </a:schemeClr>
                </a:solidFill>
                <a:latin typeface="Bell MT" panose="02020503060305020303" pitchFamily="18" charset="77"/>
              </a:rPr>
              <a:t>1. Antecedentes </a:t>
            </a:r>
          </a:p>
        </p:txBody>
      </p:sp>
      <p:sp>
        <p:nvSpPr>
          <p:cNvPr id="3" name="Marcador de contenido 2">
            <a:extLst>
              <a:ext uri="{FF2B5EF4-FFF2-40B4-BE49-F238E27FC236}">
                <a16:creationId xmlns:a16="http://schemas.microsoft.com/office/drawing/2014/main" id="{9D303F51-E5A2-3F1E-3A21-858D3B0F796F}"/>
              </a:ext>
            </a:extLst>
          </p:cNvPr>
          <p:cNvSpPr>
            <a:spLocks noGrp="1"/>
          </p:cNvSpPr>
          <p:nvPr>
            <p:ph idx="1"/>
          </p:nvPr>
        </p:nvSpPr>
        <p:spPr>
          <a:xfrm>
            <a:off x="2862470" y="1492469"/>
            <a:ext cx="8575411" cy="5000406"/>
          </a:xfrm>
        </p:spPr>
        <p:txBody>
          <a:bodyPr>
            <a:noAutofit/>
          </a:bodyPr>
          <a:lstStyle/>
          <a:p>
            <a:pPr>
              <a:lnSpc>
                <a:spcPct val="100000"/>
              </a:lnSpc>
            </a:pPr>
            <a:r>
              <a:rPr lang="es-MX" sz="1800" b="1" dirty="0">
                <a:latin typeface="Bell MT" panose="02020503060305020303" pitchFamily="18" charset="77"/>
              </a:rPr>
              <a:t>Acuerdo IEEPCO-CG-30/2023:</a:t>
            </a:r>
            <a:r>
              <a:rPr lang="es-MX" sz="1800" dirty="0">
                <a:latin typeface="Bell MT" panose="02020503060305020303" pitchFamily="18" charset="77"/>
              </a:rPr>
              <a:t> “</a:t>
            </a:r>
            <a:r>
              <a:rPr lang="es-MX" sz="1800" i="1" dirty="0">
                <a:latin typeface="Bell MT" panose="02020503060305020303" pitchFamily="18" charset="77"/>
              </a:rPr>
              <a:t>Lineamentos en materia de paridad entre mujeres y hombres y </a:t>
            </a:r>
            <a:r>
              <a:rPr lang="es-MX" sz="1800" b="1" i="1" dirty="0">
                <a:solidFill>
                  <a:srgbClr val="C00000"/>
                </a:solidFill>
                <a:latin typeface="Bell MT" panose="02020503060305020303" pitchFamily="18" charset="77"/>
              </a:rPr>
              <a:t>acciones afirmativas </a:t>
            </a:r>
            <a:r>
              <a:rPr lang="es-MX" sz="1800" i="1" dirty="0">
                <a:latin typeface="Bell MT" panose="02020503060305020303" pitchFamily="18" charset="77"/>
              </a:rPr>
              <a:t>que deberán observar los partidos políticos, coaliciones, candidaturas comunes, candidaturas independientes y candidaturas independientes indígenas y afromexicanas en el registro de sus candidaturas ante el Instituto Estatal Electoral y de Participación Ciudadana de Oaxaca </a:t>
            </a:r>
            <a:r>
              <a:rPr lang="es-MX" sz="1800" dirty="0">
                <a:latin typeface="Bell MT" panose="02020503060305020303" pitchFamily="18" charset="77"/>
              </a:rPr>
              <a:t>” </a:t>
            </a:r>
          </a:p>
          <a:p>
            <a:pPr lvl="1">
              <a:lnSpc>
                <a:spcPct val="100000"/>
              </a:lnSpc>
            </a:pPr>
            <a:r>
              <a:rPr lang="es-MX" sz="1800" dirty="0">
                <a:latin typeface="Bell MT" panose="02020503060305020303" pitchFamily="18" charset="77"/>
              </a:rPr>
              <a:t>Se contemplaron cuotas a favor de las siguientes categorías: indígena, afromexicana, con discapacidad, mayor de 60 años, joven (entre 18 y 29 años) y; de las diversidades sexuales y de género. </a:t>
            </a:r>
          </a:p>
          <a:p>
            <a:pPr lvl="1">
              <a:lnSpc>
                <a:spcPct val="100000"/>
              </a:lnSpc>
            </a:pPr>
            <a:r>
              <a:rPr lang="es-MX" sz="1800" dirty="0">
                <a:latin typeface="Bell MT" panose="02020503060305020303" pitchFamily="18" charset="77"/>
              </a:rPr>
              <a:t>Estos lineamientos contemplaron diversos cambios respecto a los Lineamientos que rigieron el proceso electoral </a:t>
            </a:r>
            <a:r>
              <a:rPr lang="es-MX" sz="1800" dirty="0">
                <a:solidFill>
                  <a:srgbClr val="0070C0"/>
                </a:solidFill>
                <a:latin typeface="Bell MT" panose="02020503060305020303" pitchFamily="18" charset="77"/>
              </a:rPr>
              <a:t>2020-2021</a:t>
            </a:r>
            <a:r>
              <a:rPr lang="es-MX" sz="1800" dirty="0">
                <a:latin typeface="Bell MT" panose="02020503060305020303" pitchFamily="18" charset="77"/>
              </a:rPr>
              <a:t>, en esencia, el aumento de las cuotas por acción afirmativa y en los requisitos para el registro de candidaturas.</a:t>
            </a:r>
          </a:p>
          <a:p>
            <a:pPr lvl="1">
              <a:lnSpc>
                <a:spcPct val="100000"/>
              </a:lnSpc>
            </a:pPr>
            <a:endParaRPr lang="es-MX" sz="1800" dirty="0">
              <a:latin typeface="Bell MT" panose="02020503060305020303" pitchFamily="18" charset="77"/>
            </a:endParaRPr>
          </a:p>
          <a:p>
            <a:pPr>
              <a:lnSpc>
                <a:spcPct val="100000"/>
              </a:lnSpc>
            </a:pPr>
            <a:r>
              <a:rPr lang="es-MX" sz="1800" dirty="0">
                <a:latin typeface="Bell MT" panose="02020503060305020303" pitchFamily="18" charset="77"/>
              </a:rPr>
              <a:t>Acuerdo</a:t>
            </a:r>
            <a:r>
              <a:rPr lang="es-MX" sz="1800" b="1" dirty="0">
                <a:latin typeface="Bell MT" panose="02020503060305020303" pitchFamily="18" charset="77"/>
              </a:rPr>
              <a:t> IEEPCO-CG-31/2023: </a:t>
            </a:r>
            <a:r>
              <a:rPr lang="es-MX" sz="1800" dirty="0">
                <a:latin typeface="Bell MT" panose="02020503060305020303" pitchFamily="18" charset="77"/>
              </a:rPr>
              <a:t>“</a:t>
            </a:r>
            <a:r>
              <a:rPr lang="es-MX" sz="1800" i="1" dirty="0">
                <a:latin typeface="Bell MT" panose="02020503060305020303" pitchFamily="18" charset="77"/>
              </a:rPr>
              <a:t>Lineamientos para la postulación, registro, asignación y difusión de la candidatura a la </a:t>
            </a:r>
            <a:r>
              <a:rPr lang="es-MX" sz="1800" b="1" i="1" dirty="0">
                <a:solidFill>
                  <a:srgbClr val="C00000"/>
                </a:solidFill>
                <a:latin typeface="Bell MT" panose="02020503060305020303" pitchFamily="18" charset="77"/>
              </a:rPr>
              <a:t>diputación migrante o binacional</a:t>
            </a:r>
            <a:r>
              <a:rPr lang="es-MX" sz="1800" i="1" dirty="0">
                <a:latin typeface="Bell MT" panose="02020503060305020303" pitchFamily="18" charset="77"/>
              </a:rPr>
              <a:t>, electa por el principio de representación proporcional al Congreso del estado de Oaxaca </a:t>
            </a:r>
            <a:r>
              <a:rPr lang="es-MX" sz="1800" dirty="0">
                <a:latin typeface="Bell MT" panose="02020503060305020303" pitchFamily="18" charset="77"/>
              </a:rPr>
              <a:t>”, que se incorpora al paquete de acciones afirmativas, en congruencia con la reforma legislativa  en el estado de Oaxaca por la que se crea la figura de la Diputación Migrante o Binacional.</a:t>
            </a:r>
          </a:p>
          <a:p>
            <a:pPr>
              <a:lnSpc>
                <a:spcPct val="100000"/>
              </a:lnSpc>
            </a:pPr>
            <a:endParaRPr lang="es-MX" sz="1800" dirty="0">
              <a:latin typeface="Bell MT" panose="02020503060305020303" pitchFamily="18" charset="77"/>
            </a:endParaRPr>
          </a:p>
          <a:p>
            <a:pPr>
              <a:lnSpc>
                <a:spcPct val="100000"/>
              </a:lnSpc>
            </a:pPr>
            <a:endParaRPr lang="es-MX" sz="1800" dirty="0">
              <a:latin typeface="Bell MT" panose="02020503060305020303" pitchFamily="18" charset="77"/>
            </a:endParaRPr>
          </a:p>
        </p:txBody>
      </p:sp>
      <p:sp>
        <p:nvSpPr>
          <p:cNvPr id="5" name="CuadroTexto 4">
            <a:extLst>
              <a:ext uri="{FF2B5EF4-FFF2-40B4-BE49-F238E27FC236}">
                <a16:creationId xmlns:a16="http://schemas.microsoft.com/office/drawing/2014/main" id="{B6B1EC0C-3545-4168-9D79-5FEC0A4AFC2C}"/>
              </a:ext>
            </a:extLst>
          </p:cNvPr>
          <p:cNvSpPr txBox="1"/>
          <p:nvPr/>
        </p:nvSpPr>
        <p:spPr>
          <a:xfrm>
            <a:off x="503583" y="2146012"/>
            <a:ext cx="1922821" cy="3693319"/>
          </a:xfrm>
          <a:prstGeom prst="rect">
            <a:avLst/>
          </a:prstGeom>
          <a:solidFill>
            <a:schemeClr val="accent5">
              <a:lumMod val="20000"/>
              <a:lumOff val="80000"/>
            </a:schemeClr>
          </a:solidFill>
        </p:spPr>
        <p:txBody>
          <a:bodyPr wrap="square">
            <a:spAutoFit/>
          </a:bodyPr>
          <a:lstStyle/>
          <a:p>
            <a:pPr marL="0" indent="0">
              <a:lnSpc>
                <a:spcPct val="100000"/>
              </a:lnSpc>
              <a:buNone/>
            </a:pPr>
            <a:r>
              <a:rPr lang="es-MX" sz="1800" dirty="0">
                <a:latin typeface="Bell MT" panose="02020503060305020303" pitchFamily="18" charset="77"/>
              </a:rPr>
              <a:t>El Instituto Electoral y de Participación Ciudadana de Oaxaca (IEEPCO)  emitió </a:t>
            </a:r>
            <a:r>
              <a:rPr lang="es-MX" sz="1800" b="1" dirty="0">
                <a:latin typeface="Bell MT" panose="02020503060305020303" pitchFamily="18" charset="77"/>
              </a:rPr>
              <a:t>dos</a:t>
            </a:r>
            <a:r>
              <a:rPr lang="es-MX" sz="1800" dirty="0">
                <a:latin typeface="Bell MT" panose="02020503060305020303" pitchFamily="18" charset="77"/>
              </a:rPr>
              <a:t> </a:t>
            </a:r>
            <a:r>
              <a:rPr lang="es-MX" sz="1800" b="1" dirty="0">
                <a:latin typeface="Bell MT" panose="02020503060305020303" pitchFamily="18" charset="77"/>
              </a:rPr>
              <a:t>Lineamientos</a:t>
            </a:r>
            <a:r>
              <a:rPr lang="es-MX" sz="1800" dirty="0">
                <a:latin typeface="Bell MT" panose="02020503060305020303" pitchFamily="18" charset="77"/>
              </a:rPr>
              <a:t> relativos a las acciones afirmativas para ser aplicados en el proceso electoral 2023-2024.</a:t>
            </a:r>
          </a:p>
        </p:txBody>
      </p:sp>
      <p:sp>
        <p:nvSpPr>
          <p:cNvPr id="4" name="Marcador de número de diapositiva 3">
            <a:extLst>
              <a:ext uri="{FF2B5EF4-FFF2-40B4-BE49-F238E27FC236}">
                <a16:creationId xmlns:a16="http://schemas.microsoft.com/office/drawing/2014/main" id="{96EDBBE0-03E5-198D-8BCC-48889494D794}"/>
              </a:ext>
            </a:extLst>
          </p:cNvPr>
          <p:cNvSpPr>
            <a:spLocks noGrp="1"/>
          </p:cNvSpPr>
          <p:nvPr>
            <p:ph type="sldNum" sz="quarter" idx="12"/>
          </p:nvPr>
        </p:nvSpPr>
        <p:spPr/>
        <p:txBody>
          <a:bodyPr/>
          <a:lstStyle/>
          <a:p>
            <a:fld id="{4337F4EE-8E31-2F42-A55D-38D6B85A0067}" type="slidenum">
              <a:rPr lang="es-MX" smtClean="0"/>
              <a:t>3</a:t>
            </a:fld>
            <a:endParaRPr lang="es-MX"/>
          </a:p>
        </p:txBody>
      </p:sp>
    </p:spTree>
    <p:extLst>
      <p:ext uri="{BB962C8B-B14F-4D97-AF65-F5344CB8AC3E}">
        <p14:creationId xmlns:p14="http://schemas.microsoft.com/office/powerpoint/2010/main" val="190045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E09A0AD-59C9-65A6-FADA-D8D742C057D3}"/>
              </a:ext>
            </a:extLst>
          </p:cNvPr>
          <p:cNvSpPr>
            <a:spLocks noGrp="1"/>
          </p:cNvSpPr>
          <p:nvPr>
            <p:ph type="title"/>
          </p:nvPr>
        </p:nvSpPr>
        <p:spPr>
          <a:xfrm>
            <a:off x="0" y="10138"/>
            <a:ext cx="3520966" cy="6837724"/>
          </a:xfrm>
          <a:gradFill>
            <a:gsLst>
              <a:gs pos="0">
                <a:schemeClr val="accent5">
                  <a:lumMod val="75000"/>
                  <a:shade val="30000"/>
                  <a:satMod val="115000"/>
                </a:schemeClr>
              </a:gs>
              <a:gs pos="49000">
                <a:schemeClr val="accent5">
                  <a:lumMod val="40000"/>
                  <a:lumOff val="60000"/>
                </a:schemeClr>
              </a:gs>
              <a:gs pos="100000">
                <a:schemeClr val="accent5">
                  <a:lumMod val="20000"/>
                  <a:lumOff val="80000"/>
                </a:schemeClr>
              </a:gs>
            </a:gsLst>
            <a:lin ang="5400000" scaled="1"/>
          </a:gradFill>
        </p:spPr>
        <p:txBody>
          <a:bodyPr anchor="b">
            <a:normAutofit/>
          </a:bodyPr>
          <a:lstStyle/>
          <a:p>
            <a:pPr algn="ctr"/>
            <a:br>
              <a:rPr lang="es-MX" sz="3400" b="1" dirty="0">
                <a:solidFill>
                  <a:srgbClr val="FFFFFF"/>
                </a:solidFill>
                <a:latin typeface="Bell MT" panose="02020503060305020303" pitchFamily="18" charset="77"/>
              </a:rPr>
            </a:br>
            <a:br>
              <a:rPr lang="es-MX" sz="3400" b="1" dirty="0">
                <a:solidFill>
                  <a:srgbClr val="FFFFFF"/>
                </a:solidFill>
                <a:latin typeface="Bell MT" panose="02020503060305020303" pitchFamily="18" charset="77"/>
              </a:rPr>
            </a:br>
            <a:r>
              <a:rPr lang="es-MX" sz="3400" b="1" dirty="0">
                <a:solidFill>
                  <a:schemeClr val="accent5">
                    <a:lumMod val="50000"/>
                  </a:schemeClr>
                </a:solidFill>
                <a:latin typeface="Bell MT" panose="02020503060305020303" pitchFamily="18" charset="77"/>
              </a:rPr>
              <a:t>2. </a:t>
            </a:r>
            <a:r>
              <a:rPr lang="es-MX" sz="3400" b="1" dirty="0">
                <a:latin typeface="Bell MT" panose="02020503060305020303" pitchFamily="18" charset="77"/>
              </a:rPr>
              <a:t>PRIMER JUICIO JDC/149/2023</a:t>
            </a:r>
            <a:br>
              <a:rPr lang="es-MX" sz="3400" b="1" dirty="0">
                <a:latin typeface="Bell MT" panose="02020503060305020303" pitchFamily="18" charset="77"/>
              </a:rPr>
            </a:br>
            <a:r>
              <a:rPr lang="es-MX" sz="3400" b="1" dirty="0">
                <a:solidFill>
                  <a:schemeClr val="accent6">
                    <a:lumMod val="50000"/>
                  </a:schemeClr>
                </a:solidFill>
                <a:latin typeface="Bell MT" panose="02020503060305020303" pitchFamily="18" charset="77"/>
              </a:rPr>
              <a:t>Tribunal Electoral del Estado de Oaxaca</a:t>
            </a:r>
            <a:br>
              <a:rPr lang="es-MX" sz="3400" b="1" dirty="0">
                <a:solidFill>
                  <a:schemeClr val="accent6">
                    <a:lumMod val="50000"/>
                  </a:schemeClr>
                </a:solidFill>
                <a:latin typeface="Bell MT" panose="02020503060305020303" pitchFamily="18" charset="77"/>
              </a:rPr>
            </a:br>
            <a:br>
              <a:rPr lang="es-MX" sz="3400" b="1" dirty="0">
                <a:solidFill>
                  <a:srgbClr val="FFFFFF"/>
                </a:solidFill>
                <a:latin typeface="Bell MT" panose="02020503060305020303" pitchFamily="18" charset="77"/>
              </a:rPr>
            </a:br>
            <a:br>
              <a:rPr lang="es-MX" sz="3400" b="1" dirty="0">
                <a:solidFill>
                  <a:srgbClr val="FFFFFF"/>
                </a:solidFill>
                <a:latin typeface="Bell MT" panose="02020503060305020303" pitchFamily="18" charset="77"/>
              </a:rPr>
            </a:br>
            <a:r>
              <a:rPr lang="es-MX" sz="3400" b="1" dirty="0">
                <a:solidFill>
                  <a:srgbClr val="FFFFFF"/>
                </a:solidFill>
                <a:latin typeface="Bell MT" panose="02020503060305020303" pitchFamily="18" charset="77"/>
              </a:rPr>
              <a:t> </a:t>
            </a:r>
          </a:p>
        </p:txBody>
      </p:sp>
      <p:sp>
        <p:nvSpPr>
          <p:cNvPr id="3" name="Marcador de contenido 2">
            <a:extLst>
              <a:ext uri="{FF2B5EF4-FFF2-40B4-BE49-F238E27FC236}">
                <a16:creationId xmlns:a16="http://schemas.microsoft.com/office/drawing/2014/main" id="{5CC20DC0-95F6-1474-9E0F-3AFA02C220FF}"/>
              </a:ext>
            </a:extLst>
          </p:cNvPr>
          <p:cNvSpPr>
            <a:spLocks noGrp="1"/>
          </p:cNvSpPr>
          <p:nvPr>
            <p:ph idx="1"/>
          </p:nvPr>
        </p:nvSpPr>
        <p:spPr>
          <a:xfrm>
            <a:off x="4782207" y="649480"/>
            <a:ext cx="6583399" cy="5625196"/>
          </a:xfrm>
        </p:spPr>
        <p:txBody>
          <a:bodyPr anchor="ctr">
            <a:normAutofit/>
          </a:bodyPr>
          <a:lstStyle/>
          <a:p>
            <a:pPr marL="0" indent="0">
              <a:buNone/>
            </a:pPr>
            <a:r>
              <a:rPr lang="es-MX" sz="2000" dirty="0">
                <a:latin typeface="Bell MT" panose="02020503060305020303" pitchFamily="18" charset="77"/>
              </a:rPr>
              <a:t>JUICIOS PARA LA PROTECCIÓN DE LOS DERECHOS POLÍTICO-ELECTORALES DEL CIUDADANO Y RECURSOS DE APELACIÓN </a:t>
            </a:r>
          </a:p>
          <a:p>
            <a:r>
              <a:rPr lang="es-MX" sz="2000" b="1" dirty="0">
                <a:latin typeface="Bell MT" panose="02020503060305020303" pitchFamily="18" charset="77"/>
              </a:rPr>
              <a:t>EXPEDIENTES</a:t>
            </a:r>
            <a:r>
              <a:rPr lang="es-MX" sz="2000" dirty="0">
                <a:latin typeface="Bell MT" panose="02020503060305020303" pitchFamily="18" charset="77"/>
              </a:rPr>
              <a:t>: </a:t>
            </a:r>
            <a:r>
              <a:rPr lang="es-MX" sz="2000" b="1" dirty="0">
                <a:latin typeface="Bell MT" panose="02020503060305020303" pitchFamily="18" charset="77"/>
              </a:rPr>
              <a:t>JDC/149/2023 </a:t>
            </a:r>
            <a:r>
              <a:rPr lang="es-MX" sz="2000" dirty="0">
                <a:latin typeface="Bell MT" panose="02020503060305020303" pitchFamily="18" charset="77"/>
              </a:rPr>
              <a:t>y JDC/151/2023, JDC/153/2023, JDC/167/2023, JDCI/95/2023, RA/18/2023, RA/19/2023, RA/20/2023, RA/21/2023, RA/22/2023, RA/23/2023, RA/24/2023, RA/25/2023, RA/26/2023 Y RA/27/2023 ACUMULADOS. </a:t>
            </a:r>
          </a:p>
          <a:p>
            <a:r>
              <a:rPr lang="es-MX" sz="2000" b="1" kern="100" dirty="0">
                <a:effectLst/>
                <a:latin typeface="Bell MT" panose="02020503060305020303" pitchFamily="18" charset="77"/>
                <a:ea typeface="Aptos" panose="020B0004020202020204" pitchFamily="34" charset="0"/>
                <a:cs typeface="Times New Roman" panose="02020603050405020304" pitchFamily="18" charset="0"/>
              </a:rPr>
              <a:t>Promoventes</a:t>
            </a:r>
            <a:r>
              <a:rPr lang="es-MX" sz="2000" kern="100" dirty="0">
                <a:effectLst/>
                <a:latin typeface="Bell MT" panose="02020503060305020303" pitchFamily="18" charset="77"/>
                <a:ea typeface="Aptos" panose="020B0004020202020204" pitchFamily="34" charset="0"/>
                <a:cs typeface="Times New Roman" panose="02020603050405020304" pitchFamily="18" charset="0"/>
              </a:rPr>
              <a:t>: *** *** *** </a:t>
            </a:r>
            <a:r>
              <a:rPr lang="es-MX" sz="2000" kern="100" dirty="0">
                <a:latin typeface="Bell MT" panose="02020503060305020303" pitchFamily="18" charset="77"/>
                <a:ea typeface="Aptos" panose="020B0004020202020204" pitchFamily="34" charset="0"/>
                <a:cs typeface="Times New Roman" panose="02020603050405020304" pitchFamily="18" charset="0"/>
              </a:rPr>
              <a:t>y o</a:t>
            </a:r>
            <a:r>
              <a:rPr lang="es-MX" sz="2000" kern="100" dirty="0">
                <a:effectLst/>
                <a:latin typeface="Bell MT" panose="02020503060305020303" pitchFamily="18" charset="77"/>
                <a:ea typeface="Aptos" panose="020B0004020202020204" pitchFamily="34" charset="0"/>
                <a:cs typeface="Times New Roman" panose="02020603050405020304" pitchFamily="18" charset="0"/>
              </a:rPr>
              <a:t>tras </a:t>
            </a:r>
            <a:r>
              <a:rPr lang="es-MX" sz="2000" kern="100" dirty="0">
                <a:latin typeface="Bell MT" panose="02020503060305020303" pitchFamily="18" charset="77"/>
                <a:ea typeface="Aptos" panose="020B0004020202020204" pitchFamily="34" charset="0"/>
                <a:cs typeface="Times New Roman" panose="02020603050405020304" pitchFamily="18" charset="0"/>
              </a:rPr>
              <a:t>p</a:t>
            </a:r>
            <a:r>
              <a:rPr lang="es-MX" sz="2000" kern="100" dirty="0">
                <a:effectLst/>
                <a:latin typeface="Bell MT" panose="02020503060305020303" pitchFamily="18" charset="77"/>
                <a:ea typeface="Aptos" panose="020B0004020202020204" pitchFamily="34" charset="0"/>
                <a:cs typeface="Times New Roman" panose="02020603050405020304" pitchFamily="18" charset="0"/>
              </a:rPr>
              <a:t>ersonas, Movimiento Ciudadano, Partido Acción Nacional, Nueva Alianza Oaxaca, Fuerza por México Oaxaca, Partido del Trabajo, Partido de </a:t>
            </a:r>
            <a:r>
              <a:rPr lang="es-MX" sz="2000" kern="100" dirty="0">
                <a:latin typeface="Bell MT" panose="02020503060305020303" pitchFamily="18" charset="77"/>
                <a:ea typeface="Aptos" panose="020B0004020202020204" pitchFamily="34" charset="0"/>
                <a:cs typeface="Times New Roman" panose="02020603050405020304" pitchFamily="18" charset="0"/>
              </a:rPr>
              <a:t>l</a:t>
            </a:r>
            <a:r>
              <a:rPr lang="es-MX" sz="2000" kern="100" dirty="0">
                <a:effectLst/>
                <a:latin typeface="Bell MT" panose="02020503060305020303" pitchFamily="18" charset="77"/>
                <a:ea typeface="Aptos" panose="020B0004020202020204" pitchFamily="34" charset="0"/>
                <a:cs typeface="Times New Roman" panose="02020603050405020304" pitchFamily="18" charset="0"/>
              </a:rPr>
              <a:t>a Revolución Democrática, Partido Revolucionario Institucional, Partido Movimiento Unificador de Jóvenes en </a:t>
            </a:r>
            <a:r>
              <a:rPr lang="es-MX" sz="2000" kern="100" dirty="0">
                <a:latin typeface="Bell MT" panose="02020503060305020303" pitchFamily="18" charset="77"/>
                <a:ea typeface="Aptos" panose="020B0004020202020204" pitchFamily="34" charset="0"/>
                <a:cs typeface="Times New Roman" panose="02020603050405020304" pitchFamily="18" charset="0"/>
              </a:rPr>
              <a:t>e</a:t>
            </a:r>
            <a:r>
              <a:rPr lang="es-MX" sz="2000" kern="100" dirty="0">
                <a:effectLst/>
                <a:latin typeface="Bell MT" panose="02020503060305020303" pitchFamily="18" charset="77"/>
                <a:ea typeface="Aptos" panose="020B0004020202020204" pitchFamily="34" charset="0"/>
                <a:cs typeface="Times New Roman" panose="02020603050405020304" pitchFamily="18" charset="0"/>
              </a:rPr>
              <a:t>l Estado y </a:t>
            </a:r>
            <a:r>
              <a:rPr lang="es-MX" sz="2000" kern="100" dirty="0">
                <a:latin typeface="Bell MT" panose="02020503060305020303" pitchFamily="18" charset="77"/>
                <a:ea typeface="Aptos" panose="020B0004020202020204" pitchFamily="34" charset="0"/>
                <a:cs typeface="Times New Roman" panose="02020603050405020304" pitchFamily="18" charset="0"/>
              </a:rPr>
              <a:t>s</a:t>
            </a:r>
            <a:r>
              <a:rPr lang="es-MX" sz="2000" kern="100" dirty="0">
                <a:effectLst/>
                <a:latin typeface="Bell MT" panose="02020503060305020303" pitchFamily="18" charset="77"/>
                <a:ea typeface="Aptos" panose="020B0004020202020204" pitchFamily="34" charset="0"/>
                <a:cs typeface="Times New Roman" panose="02020603050405020304" pitchFamily="18" charset="0"/>
              </a:rPr>
              <a:t>us Regiones, y Partido Verde Ecologista de México. </a:t>
            </a:r>
            <a:endParaRPr lang="es-MX" sz="2000" dirty="0">
              <a:latin typeface="Bell MT" panose="02020503060305020303" pitchFamily="18" charset="77"/>
            </a:endParaRPr>
          </a:p>
          <a:p>
            <a:pPr marL="0" indent="0">
              <a:buNone/>
            </a:pPr>
            <a:r>
              <a:rPr lang="es-MX" sz="2000" b="1" dirty="0">
                <a:latin typeface="Bell MT" panose="02020503060305020303" pitchFamily="18" charset="77"/>
              </a:rPr>
              <a:t>AUTORIDAD RESPONSABLE</a:t>
            </a:r>
            <a:r>
              <a:rPr lang="es-MX" sz="2000" dirty="0">
                <a:latin typeface="Bell MT" panose="02020503060305020303" pitchFamily="18" charset="77"/>
              </a:rPr>
              <a:t>: CONSEJO GENERAL DEL INSTITUTO ESTATAL ELECTORAL Y DE PARTICIPACIÓN CIUDADANA DE OAXACA (IEEPCO)</a:t>
            </a:r>
          </a:p>
          <a:p>
            <a:endParaRPr lang="es-MX" sz="2000" dirty="0">
              <a:latin typeface="Bell MT" panose="02020503060305020303" pitchFamily="18" charset="77"/>
            </a:endParaRPr>
          </a:p>
        </p:txBody>
      </p:sp>
      <p:sp>
        <p:nvSpPr>
          <p:cNvPr id="5" name="Marcador de número de diapositiva 4">
            <a:extLst>
              <a:ext uri="{FF2B5EF4-FFF2-40B4-BE49-F238E27FC236}">
                <a16:creationId xmlns:a16="http://schemas.microsoft.com/office/drawing/2014/main" id="{746234E5-C274-F715-B7D9-9091575EA19B}"/>
              </a:ext>
            </a:extLst>
          </p:cNvPr>
          <p:cNvSpPr>
            <a:spLocks noGrp="1"/>
          </p:cNvSpPr>
          <p:nvPr>
            <p:ph type="sldNum" sz="quarter" idx="12"/>
          </p:nvPr>
        </p:nvSpPr>
        <p:spPr/>
        <p:txBody>
          <a:bodyPr/>
          <a:lstStyle/>
          <a:p>
            <a:fld id="{4337F4EE-8E31-2F42-A55D-38D6B85A0067}" type="slidenum">
              <a:rPr lang="es-MX" smtClean="0"/>
              <a:t>4</a:t>
            </a:fld>
            <a:endParaRPr lang="es-MX"/>
          </a:p>
        </p:txBody>
      </p:sp>
    </p:spTree>
    <p:extLst>
      <p:ext uri="{BB962C8B-B14F-4D97-AF65-F5344CB8AC3E}">
        <p14:creationId xmlns:p14="http://schemas.microsoft.com/office/powerpoint/2010/main" val="545606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E09A0AD-59C9-65A6-FADA-D8D742C057D3}"/>
              </a:ext>
            </a:extLst>
          </p:cNvPr>
          <p:cNvSpPr>
            <a:spLocks noGrp="1"/>
          </p:cNvSpPr>
          <p:nvPr>
            <p:ph type="title"/>
          </p:nvPr>
        </p:nvSpPr>
        <p:spPr>
          <a:xfrm>
            <a:off x="0" y="10138"/>
            <a:ext cx="3520966" cy="6837724"/>
          </a:xfrm>
          <a:gradFill>
            <a:gsLst>
              <a:gs pos="0">
                <a:schemeClr val="accent5">
                  <a:lumMod val="75000"/>
                  <a:shade val="30000"/>
                  <a:satMod val="115000"/>
                </a:schemeClr>
              </a:gs>
              <a:gs pos="49000">
                <a:schemeClr val="accent5">
                  <a:lumMod val="40000"/>
                  <a:lumOff val="60000"/>
                </a:schemeClr>
              </a:gs>
              <a:gs pos="100000">
                <a:schemeClr val="accent5">
                  <a:lumMod val="20000"/>
                  <a:lumOff val="80000"/>
                </a:schemeClr>
              </a:gs>
            </a:gsLst>
            <a:lin ang="5400000" scaled="1"/>
          </a:gradFill>
        </p:spPr>
        <p:txBody>
          <a:bodyPr anchor="b">
            <a:normAutofit/>
          </a:bodyPr>
          <a:lstStyle/>
          <a:p>
            <a:pPr algn="ctr"/>
            <a:br>
              <a:rPr lang="es-MX" sz="3400" b="1" dirty="0">
                <a:solidFill>
                  <a:srgbClr val="FFFFFF"/>
                </a:solidFill>
                <a:latin typeface="Bell MT" panose="02020503060305020303" pitchFamily="18" charset="77"/>
              </a:rPr>
            </a:br>
            <a:br>
              <a:rPr lang="es-MX" sz="3400" b="1" dirty="0">
                <a:solidFill>
                  <a:srgbClr val="FFFFFF"/>
                </a:solidFill>
                <a:latin typeface="Bell MT" panose="02020503060305020303" pitchFamily="18" charset="77"/>
              </a:rPr>
            </a:br>
            <a:r>
              <a:rPr lang="es-MX" sz="3400" b="1" dirty="0">
                <a:solidFill>
                  <a:schemeClr val="accent5">
                    <a:lumMod val="50000"/>
                  </a:schemeClr>
                </a:solidFill>
                <a:latin typeface="Bell MT" panose="02020503060305020303" pitchFamily="18" charset="77"/>
              </a:rPr>
              <a:t>3. </a:t>
            </a:r>
            <a:r>
              <a:rPr lang="es-MX" sz="3400" b="1" dirty="0">
                <a:latin typeface="Bell MT" panose="02020503060305020303" pitchFamily="18" charset="77"/>
              </a:rPr>
              <a:t>SEGUNDO JUICIO </a:t>
            </a:r>
            <a:br>
              <a:rPr lang="es-MX" sz="3400" b="1" dirty="0">
                <a:latin typeface="Bell MT" panose="02020503060305020303" pitchFamily="18" charset="77"/>
              </a:rPr>
            </a:br>
            <a:r>
              <a:rPr lang="es-MX" sz="2800" b="1" dirty="0">
                <a:solidFill>
                  <a:srgbClr val="8116FF"/>
                </a:solidFill>
                <a:latin typeface="Bell MT" panose="02020503060305020303" pitchFamily="18" charset="77"/>
              </a:rPr>
              <a:t>SX-JRC/028/2023</a:t>
            </a:r>
            <a:br>
              <a:rPr lang="es-MX" sz="3400" b="1" dirty="0">
                <a:latin typeface="Bell MT" panose="02020503060305020303" pitchFamily="18" charset="77"/>
              </a:rPr>
            </a:br>
            <a:br>
              <a:rPr lang="es-MX" sz="3400" b="1" dirty="0">
                <a:latin typeface="Bell MT" panose="02020503060305020303" pitchFamily="18" charset="77"/>
              </a:rPr>
            </a:br>
            <a:r>
              <a:rPr lang="es-MX" sz="3400" b="1" dirty="0">
                <a:latin typeface="Bell MT" panose="02020503060305020303" pitchFamily="18" charset="77"/>
              </a:rPr>
              <a:t>Sala Xalapa del </a:t>
            </a:r>
            <a:r>
              <a:rPr lang="es-MX" sz="3400" b="1" dirty="0">
                <a:solidFill>
                  <a:schemeClr val="accent6">
                    <a:lumMod val="50000"/>
                  </a:schemeClr>
                </a:solidFill>
                <a:latin typeface="Bell MT" panose="02020503060305020303" pitchFamily="18" charset="77"/>
              </a:rPr>
              <a:t>Tribunal Electoral del Poder Judicial de la Federación </a:t>
            </a:r>
            <a:br>
              <a:rPr lang="es-MX" sz="3400" b="1" dirty="0">
                <a:solidFill>
                  <a:schemeClr val="accent6">
                    <a:lumMod val="50000"/>
                  </a:schemeClr>
                </a:solidFill>
                <a:latin typeface="Bell MT" panose="02020503060305020303" pitchFamily="18" charset="77"/>
              </a:rPr>
            </a:br>
            <a:br>
              <a:rPr lang="es-MX" sz="3400" b="1" dirty="0">
                <a:solidFill>
                  <a:srgbClr val="FFFFFF"/>
                </a:solidFill>
                <a:latin typeface="Bell MT" panose="02020503060305020303" pitchFamily="18" charset="77"/>
              </a:rPr>
            </a:br>
            <a:r>
              <a:rPr lang="es-MX" sz="3400" b="1" dirty="0">
                <a:solidFill>
                  <a:srgbClr val="FFFFFF"/>
                </a:solidFill>
                <a:latin typeface="Bell MT" panose="02020503060305020303" pitchFamily="18" charset="77"/>
              </a:rPr>
              <a:t> </a:t>
            </a:r>
          </a:p>
        </p:txBody>
      </p:sp>
      <p:sp>
        <p:nvSpPr>
          <p:cNvPr id="3" name="Marcador de contenido 2">
            <a:extLst>
              <a:ext uri="{FF2B5EF4-FFF2-40B4-BE49-F238E27FC236}">
                <a16:creationId xmlns:a16="http://schemas.microsoft.com/office/drawing/2014/main" id="{5CC20DC0-95F6-1474-9E0F-3AFA02C220FF}"/>
              </a:ext>
            </a:extLst>
          </p:cNvPr>
          <p:cNvSpPr>
            <a:spLocks noGrp="1"/>
          </p:cNvSpPr>
          <p:nvPr>
            <p:ph idx="1"/>
          </p:nvPr>
        </p:nvSpPr>
        <p:spPr>
          <a:xfrm>
            <a:off x="4782207" y="649480"/>
            <a:ext cx="6583399" cy="5625196"/>
          </a:xfrm>
        </p:spPr>
        <p:txBody>
          <a:bodyPr anchor="ctr">
            <a:normAutofit/>
          </a:bodyPr>
          <a:lstStyle/>
          <a:p>
            <a:pPr marL="0" indent="0">
              <a:buNone/>
            </a:pPr>
            <a:r>
              <a:rPr lang="es-MX" sz="2000" dirty="0">
                <a:latin typeface="Bell MT" panose="02020503060305020303" pitchFamily="18" charset="77"/>
              </a:rPr>
              <a:t>JUICIOS DE REVISIÓN CONSTITUCIONAL ELECTORAL Y JUICIOS PARA LA PROTECCIÓN DE LOS DERECHOS POLÍTICOELECTORALES DEL CIUDADANO</a:t>
            </a:r>
          </a:p>
          <a:p>
            <a:pPr marL="0" indent="0">
              <a:buNone/>
            </a:pPr>
            <a:endParaRPr lang="es-MX" sz="2000" dirty="0">
              <a:latin typeface="Bell MT" panose="02020503060305020303" pitchFamily="18" charset="77"/>
            </a:endParaRPr>
          </a:p>
          <a:p>
            <a:r>
              <a:rPr lang="es-MX" sz="2000" b="1" dirty="0">
                <a:latin typeface="Bell MT" panose="02020503060305020303" pitchFamily="18" charset="77"/>
              </a:rPr>
              <a:t>EXPEDIENTES</a:t>
            </a:r>
            <a:r>
              <a:rPr lang="es-MX" sz="2000" dirty="0">
                <a:latin typeface="Bell MT" panose="02020503060305020303" pitchFamily="18" charset="77"/>
              </a:rPr>
              <a:t>: SX-JRC-28/2023 Y ACUMULADOS</a:t>
            </a:r>
          </a:p>
          <a:p>
            <a:r>
              <a:rPr lang="es-MX" sz="2000" b="1" dirty="0">
                <a:latin typeface="Bell MT" panose="02020503060305020303" pitchFamily="18" charset="77"/>
              </a:rPr>
              <a:t>PARTE ACTORA: </a:t>
            </a:r>
            <a:r>
              <a:rPr lang="es-MX" sz="2000" dirty="0">
                <a:latin typeface="Bell MT" panose="02020503060305020303" pitchFamily="18" charset="77"/>
              </a:rPr>
              <a:t>PARTIDO ACCIÓN NACIONAL, OTROS, Y OTRAS PERSONAS.</a:t>
            </a:r>
          </a:p>
          <a:p>
            <a:r>
              <a:rPr lang="es-MX" sz="2000" b="1" dirty="0">
                <a:latin typeface="Bell MT" panose="02020503060305020303" pitchFamily="18" charset="77"/>
              </a:rPr>
              <a:t>TERCERO INTERESADO: </a:t>
            </a:r>
            <a:r>
              <a:rPr lang="es-MX" sz="2000" dirty="0">
                <a:latin typeface="Bell MT" panose="02020503060305020303" pitchFamily="18" charset="77"/>
              </a:rPr>
              <a:t>FUERZA POR MÉXICO OAXACA</a:t>
            </a:r>
          </a:p>
          <a:p>
            <a:r>
              <a:rPr lang="es-MX" sz="2000" b="1" dirty="0">
                <a:latin typeface="Bell MT" panose="02020503060305020303" pitchFamily="18" charset="77"/>
              </a:rPr>
              <a:t>AUTORIDAD RESPONSABLE:</a:t>
            </a:r>
            <a:r>
              <a:rPr lang="es-MX" sz="2000" dirty="0">
                <a:latin typeface="Bell MT" panose="02020503060305020303" pitchFamily="18" charset="77"/>
              </a:rPr>
              <a:t>TRIBUNAL ELECTORAL DEL ESTADO DE OAXACA</a:t>
            </a:r>
          </a:p>
        </p:txBody>
      </p:sp>
      <p:sp>
        <p:nvSpPr>
          <p:cNvPr id="4" name="Marcador de número de diapositiva 3">
            <a:extLst>
              <a:ext uri="{FF2B5EF4-FFF2-40B4-BE49-F238E27FC236}">
                <a16:creationId xmlns:a16="http://schemas.microsoft.com/office/drawing/2014/main" id="{AFCC8211-C412-8848-C51C-B816987C04A2}"/>
              </a:ext>
            </a:extLst>
          </p:cNvPr>
          <p:cNvSpPr>
            <a:spLocks noGrp="1"/>
          </p:cNvSpPr>
          <p:nvPr>
            <p:ph type="sldNum" sz="quarter" idx="12"/>
          </p:nvPr>
        </p:nvSpPr>
        <p:spPr/>
        <p:txBody>
          <a:bodyPr/>
          <a:lstStyle/>
          <a:p>
            <a:fld id="{4337F4EE-8E31-2F42-A55D-38D6B85A0067}" type="slidenum">
              <a:rPr lang="es-MX" smtClean="0"/>
              <a:t>5</a:t>
            </a:fld>
            <a:endParaRPr lang="es-MX"/>
          </a:p>
        </p:txBody>
      </p:sp>
    </p:spTree>
    <p:extLst>
      <p:ext uri="{BB962C8B-B14F-4D97-AF65-F5344CB8AC3E}">
        <p14:creationId xmlns:p14="http://schemas.microsoft.com/office/powerpoint/2010/main" val="785615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2F7027-5FB7-89E8-6761-187B3C95FA00}"/>
              </a:ext>
            </a:extLst>
          </p:cNvPr>
          <p:cNvSpPr>
            <a:spLocks noGrp="1"/>
          </p:cNvSpPr>
          <p:nvPr>
            <p:ph type="title"/>
          </p:nvPr>
        </p:nvSpPr>
        <p:spPr>
          <a:xfrm>
            <a:off x="503583" y="365125"/>
            <a:ext cx="11357113" cy="980199"/>
          </a:xfr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5400000" scaled="1"/>
            <a:tileRect/>
          </a:gradFill>
        </p:spPr>
        <p:txBody>
          <a:bodyPr>
            <a:noAutofit/>
          </a:bodyPr>
          <a:lstStyle/>
          <a:p>
            <a:r>
              <a:rPr lang="es-MX" sz="2800" b="1" dirty="0">
                <a:solidFill>
                  <a:schemeClr val="accent5">
                    <a:lumMod val="75000"/>
                  </a:schemeClr>
                </a:solidFill>
                <a:latin typeface="Bell MT" panose="02020503060305020303" pitchFamily="18" charset="77"/>
              </a:rPr>
              <a:t>4. Resoluciones por categoría beneficiaria de  acción afirmativa </a:t>
            </a:r>
          </a:p>
        </p:txBody>
      </p:sp>
      <p:sp>
        <p:nvSpPr>
          <p:cNvPr id="3" name="Marcador de contenido 2">
            <a:extLst>
              <a:ext uri="{FF2B5EF4-FFF2-40B4-BE49-F238E27FC236}">
                <a16:creationId xmlns:a16="http://schemas.microsoft.com/office/drawing/2014/main" id="{9D303F51-E5A2-3F1E-3A21-858D3B0F796F}"/>
              </a:ext>
            </a:extLst>
          </p:cNvPr>
          <p:cNvSpPr>
            <a:spLocks noGrp="1"/>
          </p:cNvSpPr>
          <p:nvPr>
            <p:ph idx="1"/>
          </p:nvPr>
        </p:nvSpPr>
        <p:spPr>
          <a:xfrm>
            <a:off x="578070" y="1492469"/>
            <a:ext cx="10859812" cy="5000406"/>
          </a:xfrm>
        </p:spPr>
        <p:txBody>
          <a:bodyPr>
            <a:noAutofit/>
          </a:bodyPr>
          <a:lstStyle/>
          <a:p>
            <a:pPr>
              <a:lnSpc>
                <a:spcPct val="100000"/>
              </a:lnSpc>
            </a:pPr>
            <a:endParaRPr lang="es-MX" sz="1800" dirty="0">
              <a:latin typeface="Bell MT" panose="02020503060305020303" pitchFamily="18" charset="77"/>
            </a:endParaRPr>
          </a:p>
          <a:p>
            <a:pPr>
              <a:lnSpc>
                <a:spcPct val="100000"/>
              </a:lnSpc>
            </a:pPr>
            <a:endParaRPr lang="es-MX" sz="1800" dirty="0">
              <a:latin typeface="Bell MT" panose="02020503060305020303" pitchFamily="18" charset="77"/>
            </a:endParaRPr>
          </a:p>
        </p:txBody>
      </p:sp>
      <p:sp>
        <p:nvSpPr>
          <p:cNvPr id="4" name="Marcador de número de diapositiva 3">
            <a:extLst>
              <a:ext uri="{FF2B5EF4-FFF2-40B4-BE49-F238E27FC236}">
                <a16:creationId xmlns:a16="http://schemas.microsoft.com/office/drawing/2014/main" id="{96EDBBE0-03E5-198D-8BCC-48889494D794}"/>
              </a:ext>
            </a:extLst>
          </p:cNvPr>
          <p:cNvSpPr>
            <a:spLocks noGrp="1"/>
          </p:cNvSpPr>
          <p:nvPr>
            <p:ph type="sldNum" sz="quarter" idx="12"/>
          </p:nvPr>
        </p:nvSpPr>
        <p:spPr/>
        <p:txBody>
          <a:bodyPr/>
          <a:lstStyle/>
          <a:p>
            <a:fld id="{4337F4EE-8E31-2F42-A55D-38D6B85A0067}" type="slidenum">
              <a:rPr lang="es-MX" smtClean="0"/>
              <a:t>6</a:t>
            </a:fld>
            <a:endParaRPr lang="es-MX"/>
          </a:p>
        </p:txBody>
      </p:sp>
      <p:sp>
        <p:nvSpPr>
          <p:cNvPr id="6" name="CuadroTexto 5">
            <a:extLst>
              <a:ext uri="{FF2B5EF4-FFF2-40B4-BE49-F238E27FC236}">
                <a16:creationId xmlns:a16="http://schemas.microsoft.com/office/drawing/2014/main" id="{5C06F46C-54E9-BC4F-5067-601F8F0840AB}"/>
              </a:ext>
            </a:extLst>
          </p:cNvPr>
          <p:cNvSpPr txBox="1"/>
          <p:nvPr/>
        </p:nvSpPr>
        <p:spPr>
          <a:xfrm>
            <a:off x="578070" y="1832035"/>
            <a:ext cx="10859812" cy="4524315"/>
          </a:xfrm>
          <a:prstGeom prst="rect">
            <a:avLst/>
          </a:prstGeom>
          <a:noFill/>
        </p:spPr>
        <p:txBody>
          <a:bodyPr wrap="square" rtlCol="0">
            <a:spAutoFit/>
          </a:bodyPr>
          <a:lstStyle/>
          <a:p>
            <a:pPr algn="just"/>
            <a:r>
              <a:rPr lang="es-MX" dirty="0">
                <a:latin typeface="Bell MT" panose="02020503060305020303" pitchFamily="18" charset="77"/>
              </a:rPr>
              <a:t>Los medios de impugnación fueron resueltos en noviembre de 2023 mediante sentencia </a:t>
            </a:r>
            <a:r>
              <a:rPr lang="es-MX" b="1" dirty="0">
                <a:latin typeface="Bell MT" panose="02020503060305020303" pitchFamily="18" charset="77"/>
              </a:rPr>
              <a:t>JDC/149/2023 y acumulados.  </a:t>
            </a:r>
            <a:r>
              <a:rPr lang="es-MX" dirty="0">
                <a:latin typeface="Bell MT" panose="02020503060305020303" pitchFamily="18" charset="77"/>
              </a:rPr>
              <a:t>En esta sentencia, el Tribunal local analizó la implementación de las acciones afirmativas y se pronuncia a favor de la razonabilidad de las mismas, la adecuada metodología para su definición en los segmentos de competitividad, la autodeterminación de la persona aspirante que cuente con más de una categoría sospechosa para postularse solamente por una de ellas y sostiene que esas medidas implementadas no afectan la autodeterminación de los partidos políticos.</a:t>
            </a:r>
          </a:p>
          <a:p>
            <a:endParaRPr lang="es-MX" dirty="0">
              <a:latin typeface="Bell MT" panose="02020503060305020303" pitchFamily="18" charset="77"/>
            </a:endParaRPr>
          </a:p>
          <a:p>
            <a:r>
              <a:rPr lang="es-MX" dirty="0">
                <a:latin typeface="Bell MT" panose="02020503060305020303" pitchFamily="18" charset="77"/>
              </a:rPr>
              <a:t>Ante la determinación del Tribunal local, cuatro partidos políticos, dos ciudadanas afromexicanas y un ciudadano con discapacidad visual, recurrieron ante la Sala Regional Xalapa inconformándose, entre otros aspectos, por la omisión de realizar la consulta a pueblos y comunidades indígenas y afromexicanas, así como a las personas con discapacidad. En la sentencia </a:t>
            </a:r>
            <a:r>
              <a:rPr lang="es-MX" b="1" dirty="0">
                <a:latin typeface="Bell MT" panose="02020503060305020303" pitchFamily="18" charset="77"/>
              </a:rPr>
              <a:t>SX-JRC-28/2023 y acumulados</a:t>
            </a:r>
            <a:r>
              <a:rPr lang="es-MX" dirty="0">
                <a:latin typeface="Bell MT" panose="02020503060305020303" pitchFamily="18" charset="77"/>
              </a:rPr>
              <a:t>,  la Sala Regional determinó modificar la sentencia del Tribunal  local, pero sostuvo entre otras cosas, la postura de que las medidas establecidas en los </a:t>
            </a:r>
            <a:r>
              <a:rPr lang="es-MX" i="1" dirty="0">
                <a:latin typeface="Bell MT" panose="02020503060305020303" pitchFamily="18" charset="77"/>
              </a:rPr>
              <a:t>Lineamientos</a:t>
            </a:r>
            <a:r>
              <a:rPr lang="es-MX" dirty="0">
                <a:latin typeface="Bell MT" panose="02020503060305020303" pitchFamily="18" charset="77"/>
              </a:rPr>
              <a:t> armonizan los principios de auto organización y autodeterminación de los institutos político, pues no se impide seleccionar a sus candidatas y candidatos conforme sus propios requisitos y procedimientos.</a:t>
            </a:r>
          </a:p>
          <a:p>
            <a:endParaRPr lang="es-MX" dirty="0">
              <a:latin typeface="Bell MT" panose="02020503060305020303" pitchFamily="18" charset="77"/>
            </a:endParaRPr>
          </a:p>
          <a:p>
            <a:r>
              <a:rPr lang="es-MX" dirty="0">
                <a:latin typeface="Bell MT" panose="02020503060305020303" pitchFamily="18" charset="77"/>
              </a:rPr>
              <a:t>A continuación, se presentan los agravios y las respectivas resoluciones según cada categoría beneficiaria.</a:t>
            </a:r>
          </a:p>
        </p:txBody>
      </p:sp>
    </p:spTree>
    <p:extLst>
      <p:ext uri="{BB962C8B-B14F-4D97-AF65-F5344CB8AC3E}">
        <p14:creationId xmlns:p14="http://schemas.microsoft.com/office/powerpoint/2010/main" val="1282759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736654-DB26-90C2-23C7-591AE51F60B8}"/>
              </a:ext>
            </a:extLst>
          </p:cNvPr>
          <p:cNvSpPr>
            <a:spLocks noGrp="1"/>
          </p:cNvSpPr>
          <p:nvPr>
            <p:ph type="title"/>
          </p:nvPr>
        </p:nvSpPr>
        <p:spPr>
          <a:xfrm>
            <a:off x="1063487" y="320953"/>
            <a:ext cx="3819883" cy="837214"/>
          </a:xfrm>
          <a:solidFill>
            <a:schemeClr val="accent5">
              <a:lumMod val="75000"/>
            </a:schemeClr>
          </a:solidFill>
        </p:spPr>
        <p:txBody>
          <a:bodyPr>
            <a:noAutofit/>
          </a:bodyPr>
          <a:lstStyle/>
          <a:p>
            <a:r>
              <a:rPr lang="es-MX" sz="2000" b="1" dirty="0">
                <a:solidFill>
                  <a:schemeClr val="bg1">
                    <a:lumMod val="95000"/>
                  </a:schemeClr>
                </a:solidFill>
                <a:latin typeface="Bell MT" panose="02020503060305020303" pitchFamily="18" charset="77"/>
              </a:rPr>
              <a:t>JDC/149/2023  (TEEO) y </a:t>
            </a:r>
            <a:br>
              <a:rPr lang="es-MX" sz="2000" b="1" dirty="0">
                <a:solidFill>
                  <a:schemeClr val="bg1">
                    <a:lumMod val="95000"/>
                  </a:schemeClr>
                </a:solidFill>
                <a:latin typeface="Bell MT" panose="02020503060305020303" pitchFamily="18" charset="77"/>
              </a:rPr>
            </a:br>
            <a:r>
              <a:rPr lang="es-MX" sz="2000" b="1" dirty="0">
                <a:solidFill>
                  <a:srgbClr val="FFFF00"/>
                </a:solidFill>
                <a:latin typeface="Bell MT" panose="02020503060305020303" pitchFamily="18" charset="77"/>
              </a:rPr>
              <a:t>SX-JRC-028/2023 (TEPJF)</a:t>
            </a:r>
          </a:p>
        </p:txBody>
      </p:sp>
      <p:graphicFrame>
        <p:nvGraphicFramePr>
          <p:cNvPr id="10" name="Marcador de contenido 9">
            <a:extLst>
              <a:ext uri="{FF2B5EF4-FFF2-40B4-BE49-F238E27FC236}">
                <a16:creationId xmlns:a16="http://schemas.microsoft.com/office/drawing/2014/main" id="{78B9D451-007F-8DCB-37E5-4D0C3671C93B}"/>
              </a:ext>
            </a:extLst>
          </p:cNvPr>
          <p:cNvGraphicFramePr>
            <a:graphicFrameLocks noGrp="1"/>
          </p:cNvGraphicFramePr>
          <p:nvPr>
            <p:ph idx="1"/>
            <p:extLst>
              <p:ext uri="{D42A27DB-BD31-4B8C-83A1-F6EECF244321}">
                <p14:modId xmlns:p14="http://schemas.microsoft.com/office/powerpoint/2010/main" val="876205482"/>
              </p:ext>
            </p:extLst>
          </p:nvPr>
        </p:nvGraphicFramePr>
        <p:xfrm>
          <a:off x="595086" y="1305832"/>
          <a:ext cx="11016343" cy="5187042"/>
        </p:xfrm>
        <a:graphic>
          <a:graphicData uri="http://schemas.openxmlformats.org/drawingml/2006/table">
            <a:tbl>
              <a:tblPr firstRow="1" firstCol="1" bandRow="1">
                <a:tableStyleId>{5C22544A-7EE6-4342-B048-85BDC9FD1C3A}</a:tableStyleId>
              </a:tblPr>
              <a:tblGrid>
                <a:gridCol w="3617034">
                  <a:extLst>
                    <a:ext uri="{9D8B030D-6E8A-4147-A177-3AD203B41FA5}">
                      <a16:colId xmlns:a16="http://schemas.microsoft.com/office/drawing/2014/main" val="3187764985"/>
                    </a:ext>
                  </a:extLst>
                </a:gridCol>
                <a:gridCol w="3960878">
                  <a:extLst>
                    <a:ext uri="{9D8B030D-6E8A-4147-A177-3AD203B41FA5}">
                      <a16:colId xmlns:a16="http://schemas.microsoft.com/office/drawing/2014/main" val="1928896003"/>
                    </a:ext>
                  </a:extLst>
                </a:gridCol>
                <a:gridCol w="3438431">
                  <a:extLst>
                    <a:ext uri="{9D8B030D-6E8A-4147-A177-3AD203B41FA5}">
                      <a16:colId xmlns:a16="http://schemas.microsoft.com/office/drawing/2014/main" val="2373536974"/>
                    </a:ext>
                  </a:extLst>
                </a:gridCol>
              </a:tblGrid>
              <a:tr h="517251">
                <a:tc>
                  <a:txBody>
                    <a:bodyPr/>
                    <a:lstStyle/>
                    <a:p>
                      <a:pPr algn="ctr">
                        <a:lnSpc>
                          <a:spcPct val="107000"/>
                        </a:lnSpc>
                        <a:spcAft>
                          <a:spcPts val="800"/>
                        </a:spcAft>
                      </a:pPr>
                      <a:r>
                        <a:rPr lang="es-ES" sz="1600" kern="100" dirty="0">
                          <a:solidFill>
                            <a:srgbClr val="002060"/>
                          </a:solidFill>
                          <a:effectLst/>
                          <a:latin typeface="Bell MT" panose="02020503060305020303" pitchFamily="18" charset="77"/>
                        </a:rPr>
                        <a:t>Acto reclamado</a:t>
                      </a:r>
                      <a:endParaRPr lang="es-MX" sz="1600" kern="100" dirty="0">
                        <a:solidFill>
                          <a:srgbClr val="002060"/>
                        </a:solidFill>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solidFill>
                      <a:schemeClr val="accent3">
                        <a:lumMod val="20000"/>
                        <a:lumOff val="80000"/>
                      </a:schemeClr>
                    </a:solidFill>
                  </a:tcPr>
                </a:tc>
                <a:tc>
                  <a:txBody>
                    <a:bodyPr/>
                    <a:lstStyle/>
                    <a:p>
                      <a:pPr algn="ctr">
                        <a:lnSpc>
                          <a:spcPct val="107000"/>
                        </a:lnSpc>
                        <a:spcAft>
                          <a:spcPts val="800"/>
                        </a:spcAft>
                      </a:pPr>
                      <a:r>
                        <a:rPr lang="es-ES" sz="1600" kern="100" dirty="0">
                          <a:solidFill>
                            <a:srgbClr val="002060"/>
                          </a:solidFill>
                          <a:effectLst/>
                          <a:latin typeface="Bell MT" panose="02020503060305020303" pitchFamily="18" charset="77"/>
                        </a:rPr>
                        <a:t>Resolución del Tribunal Electoral del Estado de Oaxaca</a:t>
                      </a:r>
                      <a:endParaRPr lang="es-MX" sz="1600" kern="100" dirty="0">
                        <a:solidFill>
                          <a:srgbClr val="002060"/>
                        </a:solidFill>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solidFill>
                      <a:schemeClr val="accent3">
                        <a:lumMod val="20000"/>
                        <a:lumOff val="80000"/>
                      </a:schemeClr>
                    </a:solidFill>
                  </a:tcPr>
                </a:tc>
                <a:tc>
                  <a:txBody>
                    <a:bodyPr/>
                    <a:lstStyle/>
                    <a:p>
                      <a:pPr algn="ctr">
                        <a:lnSpc>
                          <a:spcPct val="107000"/>
                        </a:lnSpc>
                        <a:spcAft>
                          <a:spcPts val="800"/>
                        </a:spcAft>
                      </a:pPr>
                      <a:r>
                        <a:rPr lang="es-ES" sz="1600" kern="100" dirty="0">
                          <a:solidFill>
                            <a:srgbClr val="002060"/>
                          </a:solidFill>
                          <a:effectLst/>
                          <a:latin typeface="Bell MT" panose="02020503060305020303" pitchFamily="18" charset="77"/>
                        </a:rPr>
                        <a:t>Modificación de Sala Regional Xalapa del TEPJF</a:t>
                      </a:r>
                      <a:endParaRPr lang="es-MX" sz="1600" kern="100" dirty="0">
                        <a:solidFill>
                          <a:srgbClr val="002060"/>
                        </a:solidFill>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solidFill>
                      <a:schemeClr val="accent3">
                        <a:lumMod val="20000"/>
                        <a:lumOff val="80000"/>
                      </a:schemeClr>
                    </a:solidFill>
                  </a:tcPr>
                </a:tc>
                <a:extLst>
                  <a:ext uri="{0D108BD9-81ED-4DB2-BD59-A6C34878D82A}">
                    <a16:rowId xmlns:a16="http://schemas.microsoft.com/office/drawing/2014/main" val="4291518135"/>
                  </a:ext>
                </a:extLst>
              </a:tr>
              <a:tr h="1215487">
                <a:tc>
                  <a:txBody>
                    <a:bodyPr/>
                    <a:lstStyle/>
                    <a:p>
                      <a:pPr>
                        <a:lnSpc>
                          <a:spcPct val="107000"/>
                        </a:lnSpc>
                        <a:spcAft>
                          <a:spcPts val="800"/>
                        </a:spcAft>
                      </a:pPr>
                      <a:r>
                        <a:rPr lang="es-ES" sz="1600" kern="100" dirty="0">
                          <a:solidFill>
                            <a:schemeClr val="tx1"/>
                          </a:solidFill>
                          <a:effectLst/>
                          <a:latin typeface="Bell MT" panose="02020503060305020303" pitchFamily="18" charset="77"/>
                        </a:rPr>
                        <a:t>La omisión de realizar una consulta a las comunidades indígenas para definir adecuadamente los requisitos en las postulaciones.</a:t>
                      </a:r>
                      <a:endParaRPr lang="es-MX" sz="1600" kern="100" dirty="0">
                        <a:solidFill>
                          <a:schemeClr val="tx1"/>
                        </a:solidFill>
                        <a:effectLst/>
                        <a:latin typeface="Bell MT" panose="02020503060305020303" pitchFamily="18" charset="77"/>
                      </a:endParaRPr>
                    </a:p>
                  </a:txBody>
                  <a:tcPr marL="64438" marR="64438" marT="0" marB="0" anchor="ctr">
                    <a:solidFill>
                      <a:schemeClr val="accent5">
                        <a:lumMod val="20000"/>
                        <a:lumOff val="80000"/>
                      </a:schemeClr>
                    </a:solidFill>
                  </a:tcPr>
                </a:tc>
                <a:tc>
                  <a:txBody>
                    <a:bodyPr/>
                    <a:lstStyle/>
                    <a:p>
                      <a:pPr>
                        <a:lnSpc>
                          <a:spcPct val="107000"/>
                        </a:lnSpc>
                        <a:spcAft>
                          <a:spcPts val="800"/>
                        </a:spcAft>
                      </a:pPr>
                      <a:r>
                        <a:rPr lang="es-ES" sz="1600" kern="100" dirty="0">
                          <a:effectLst/>
                          <a:latin typeface="Bell MT" panose="02020503060305020303" pitchFamily="18" charset="77"/>
                        </a:rPr>
                        <a:t>Ordenó al IEEPCO </a:t>
                      </a:r>
                      <a:r>
                        <a:rPr lang="es-MX" sz="1600" kern="100" dirty="0">
                          <a:effectLst/>
                          <a:latin typeface="Bell MT" panose="02020503060305020303" pitchFamily="18" charset="77"/>
                        </a:rPr>
                        <a:t>realizar una </a:t>
                      </a:r>
                      <a:r>
                        <a:rPr lang="es-ES" sz="1600" kern="100" dirty="0">
                          <a:effectLst/>
                          <a:latin typeface="Bell MT" panose="02020503060305020303" pitchFamily="18" charset="77"/>
                        </a:rPr>
                        <a:t>consulta previa </a:t>
                      </a:r>
                      <a:r>
                        <a:rPr lang="es-MX" sz="1600" kern="100" dirty="0">
                          <a:effectLst/>
                          <a:latin typeface="Bell MT" panose="02020503060305020303" pitchFamily="18" charset="77"/>
                        </a:rPr>
                        <a:t>para el siguiente proceso electoral, </a:t>
                      </a:r>
                      <a:r>
                        <a:rPr lang="es-ES" sz="1600" kern="100" dirty="0">
                          <a:effectLst/>
                          <a:latin typeface="Bell MT" panose="02020503060305020303" pitchFamily="18" charset="77"/>
                        </a:rPr>
                        <a:t>a fin de validar la pertinencia de los requisitos y el cumplimiento de la </a:t>
                      </a:r>
                      <a:r>
                        <a:rPr lang="es-ES" sz="1600" kern="100" dirty="0" err="1">
                          <a:effectLst/>
                          <a:latin typeface="Bell MT" panose="02020503060305020303" pitchFamily="18" charset="77"/>
                        </a:rPr>
                        <a:t>auto-adscripción</a:t>
                      </a:r>
                      <a:r>
                        <a:rPr lang="es-ES" sz="1600" kern="100" dirty="0">
                          <a:effectLst/>
                          <a:latin typeface="Bell MT" panose="02020503060305020303" pitchFamily="18" charset="77"/>
                        </a:rPr>
                        <a:t> calificada.</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tc>
                  <a:txBody>
                    <a:bodyPr/>
                    <a:lstStyle/>
                    <a:p>
                      <a:pPr>
                        <a:lnSpc>
                          <a:spcPct val="107000"/>
                        </a:lnSpc>
                        <a:spcAft>
                          <a:spcPts val="800"/>
                        </a:spcAft>
                      </a:pPr>
                      <a:r>
                        <a:rPr lang="es-ES" sz="1600" kern="100" dirty="0">
                          <a:effectLst/>
                          <a:latin typeface="Bell MT" panose="02020503060305020303" pitchFamily="18" charset="77"/>
                        </a:rPr>
                        <a:t>Ordenó al IEEPCO una consulta previa en el presente proceso electoral, que incluye personas  indígenas y afromexicanas, antes de la etapa de registro de las candidaturas.</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extLst>
                  <a:ext uri="{0D108BD9-81ED-4DB2-BD59-A6C34878D82A}">
                    <a16:rowId xmlns:a16="http://schemas.microsoft.com/office/drawing/2014/main" val="1430380659"/>
                  </a:ext>
                </a:extLst>
              </a:tr>
              <a:tr h="866369">
                <a:tc>
                  <a:txBody>
                    <a:bodyPr/>
                    <a:lstStyle/>
                    <a:p>
                      <a:pPr>
                        <a:lnSpc>
                          <a:spcPct val="107000"/>
                        </a:lnSpc>
                        <a:spcAft>
                          <a:spcPts val="800"/>
                        </a:spcAft>
                      </a:pPr>
                      <a:r>
                        <a:rPr lang="es-ES" sz="1600" kern="100" dirty="0">
                          <a:solidFill>
                            <a:schemeClr val="tx1"/>
                          </a:solidFill>
                          <a:effectLst/>
                          <a:latin typeface="Bell MT" panose="02020503060305020303" pitchFamily="18" charset="77"/>
                        </a:rPr>
                        <a:t>La imposición de una serie de requisitos excesivos para para acreditar la </a:t>
                      </a:r>
                      <a:r>
                        <a:rPr lang="es-ES" sz="1600" kern="100" dirty="0" err="1">
                          <a:solidFill>
                            <a:schemeClr val="tx1"/>
                          </a:solidFill>
                          <a:effectLst/>
                          <a:latin typeface="Bell MT" panose="02020503060305020303" pitchFamily="18" charset="77"/>
                        </a:rPr>
                        <a:t>auto-adscripción</a:t>
                      </a:r>
                      <a:r>
                        <a:rPr lang="es-ES" sz="1600" kern="100" dirty="0">
                          <a:solidFill>
                            <a:schemeClr val="tx1"/>
                          </a:solidFill>
                          <a:effectLst/>
                          <a:latin typeface="Bell MT" panose="02020503060305020303" pitchFamily="18" charset="77"/>
                        </a:rPr>
                        <a:t> indígena.</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solidFill>
                      <a:schemeClr val="accent5">
                        <a:lumMod val="20000"/>
                        <a:lumOff val="80000"/>
                      </a:schemeClr>
                    </a:solidFill>
                  </a:tcPr>
                </a:tc>
                <a:tc>
                  <a:txBody>
                    <a:bodyPr/>
                    <a:lstStyle/>
                    <a:p>
                      <a:pPr>
                        <a:lnSpc>
                          <a:spcPct val="107000"/>
                        </a:lnSpc>
                        <a:spcAft>
                          <a:spcPts val="800"/>
                        </a:spcAft>
                      </a:pPr>
                      <a:r>
                        <a:rPr lang="es-ES" sz="1600" kern="100" dirty="0">
                          <a:effectLst/>
                          <a:latin typeface="Bell MT" panose="02020503060305020303" pitchFamily="18" charset="77"/>
                        </a:rPr>
                        <a:t>Regular lo relativo a la auto adscripción calificada de las personas indígenas conforme a los requisitos establecidos en el proceso electoral 2020-2021.</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tc>
                  <a:txBody>
                    <a:bodyPr/>
                    <a:lstStyle/>
                    <a:p>
                      <a:pPr>
                        <a:lnSpc>
                          <a:spcPct val="107000"/>
                        </a:lnSpc>
                        <a:spcAft>
                          <a:spcPts val="800"/>
                        </a:spcAft>
                      </a:pPr>
                      <a:r>
                        <a:rPr lang="es-ES" sz="1600" kern="100" dirty="0">
                          <a:effectLst/>
                          <a:latin typeface="Bell MT" panose="02020503060305020303" pitchFamily="18" charset="77"/>
                        </a:rPr>
                        <a:t> </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extLst>
                  <a:ext uri="{0D108BD9-81ED-4DB2-BD59-A6C34878D82A}">
                    <a16:rowId xmlns:a16="http://schemas.microsoft.com/office/drawing/2014/main" val="3740478172"/>
                  </a:ext>
                </a:extLst>
              </a:tr>
              <a:tr h="1040928">
                <a:tc>
                  <a:txBody>
                    <a:bodyPr/>
                    <a:lstStyle/>
                    <a:p>
                      <a:pPr>
                        <a:lnSpc>
                          <a:spcPct val="107000"/>
                        </a:lnSpc>
                        <a:spcAft>
                          <a:spcPts val="800"/>
                        </a:spcAft>
                      </a:pPr>
                      <a:r>
                        <a:rPr lang="es-MX" sz="1600" kern="100" dirty="0">
                          <a:solidFill>
                            <a:schemeClr val="tx1"/>
                          </a:solidFill>
                          <a:effectLst/>
                          <a:latin typeface="Bell MT" panose="02020503060305020303" pitchFamily="18" charset="77"/>
                        </a:rPr>
                        <a:t>La falta de motivación y fundamentación respecto al aumento de la cuota indígena, y su postulación en determinados segmentos de competitividad.</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solidFill>
                      <a:schemeClr val="accent5">
                        <a:lumMod val="20000"/>
                        <a:lumOff val="80000"/>
                      </a:schemeClr>
                    </a:solidFill>
                  </a:tcPr>
                </a:tc>
                <a:tc>
                  <a:txBody>
                    <a:bodyPr/>
                    <a:lstStyle/>
                    <a:p>
                      <a:pPr>
                        <a:lnSpc>
                          <a:spcPct val="107000"/>
                        </a:lnSpc>
                        <a:spcAft>
                          <a:spcPts val="800"/>
                        </a:spcAft>
                      </a:pPr>
                      <a:r>
                        <a:rPr lang="es-ES" sz="1600" kern="100" dirty="0">
                          <a:effectLst/>
                          <a:latin typeface="Bell MT" panose="02020503060305020303" pitchFamily="18" charset="77"/>
                        </a:rPr>
                        <a:t>Ordenó al IEEPCO justificar adecuadamente las 11 candidaturas reservadas a las personas indígenas por el principio de mayoría relativa.</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tc>
                  <a:txBody>
                    <a:bodyPr/>
                    <a:lstStyle/>
                    <a:p>
                      <a:pPr>
                        <a:lnSpc>
                          <a:spcPct val="107000"/>
                        </a:lnSpc>
                        <a:spcAft>
                          <a:spcPts val="800"/>
                        </a:spcAft>
                      </a:pPr>
                      <a:r>
                        <a:rPr lang="es-ES" sz="1600" kern="100" dirty="0">
                          <a:effectLst/>
                          <a:latin typeface="Bell MT" panose="02020503060305020303" pitchFamily="18" charset="77"/>
                        </a:rPr>
                        <a:t> </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extLst>
                  <a:ext uri="{0D108BD9-81ED-4DB2-BD59-A6C34878D82A}">
                    <a16:rowId xmlns:a16="http://schemas.microsoft.com/office/drawing/2014/main" val="2991708567"/>
                  </a:ext>
                </a:extLst>
              </a:tr>
              <a:tr h="866369">
                <a:tc>
                  <a:txBody>
                    <a:bodyPr/>
                    <a:lstStyle/>
                    <a:p>
                      <a:pPr>
                        <a:lnSpc>
                          <a:spcPct val="107000"/>
                        </a:lnSpc>
                        <a:spcAft>
                          <a:spcPts val="800"/>
                        </a:spcAft>
                      </a:pPr>
                      <a:r>
                        <a:rPr lang="es-ES" sz="1600" kern="100" dirty="0">
                          <a:solidFill>
                            <a:schemeClr val="tx1"/>
                          </a:solidFill>
                          <a:effectLst/>
                          <a:latin typeface="Bell MT" panose="02020503060305020303" pitchFamily="18" charset="77"/>
                        </a:rPr>
                        <a:t>La eliminación del acta de nacimiento como documento idóneo para acreditar la auto adscripción calificada.</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solidFill>
                      <a:schemeClr val="accent5">
                        <a:lumMod val="20000"/>
                        <a:lumOff val="80000"/>
                      </a:schemeClr>
                    </a:solidFill>
                  </a:tcPr>
                </a:tc>
                <a:tc>
                  <a:txBody>
                    <a:bodyPr/>
                    <a:lstStyle/>
                    <a:p>
                      <a:pPr>
                        <a:lnSpc>
                          <a:spcPct val="107000"/>
                        </a:lnSpc>
                        <a:spcAft>
                          <a:spcPts val="800"/>
                        </a:spcAft>
                      </a:pPr>
                      <a:r>
                        <a:rPr lang="es-ES" sz="1600" kern="100">
                          <a:effectLst/>
                          <a:latin typeface="Bell MT" panose="02020503060305020303" pitchFamily="18" charset="77"/>
                        </a:rPr>
                        <a:t>Ordenó al IEEPCO </a:t>
                      </a:r>
                      <a:r>
                        <a:rPr lang="es-ES_tradnl" sz="1600" kern="100">
                          <a:effectLst/>
                          <a:latin typeface="Bell MT" panose="02020503060305020303" pitchFamily="18" charset="77"/>
                        </a:rPr>
                        <a:t>considerar el acta de nacimiento como un documento idóneo </a:t>
                      </a:r>
                      <a:r>
                        <a:rPr lang="es-ES" sz="1600" kern="100">
                          <a:effectLst/>
                          <a:latin typeface="Bell MT" panose="02020503060305020303" pitchFamily="18" charset="77"/>
                        </a:rPr>
                        <a:t>para acreditar la auto adscripción indígena calificada.</a:t>
                      </a:r>
                      <a:endParaRPr lang="es-MX" sz="1600" kern="10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tc>
                  <a:txBody>
                    <a:bodyPr/>
                    <a:lstStyle/>
                    <a:p>
                      <a:pPr>
                        <a:lnSpc>
                          <a:spcPct val="107000"/>
                        </a:lnSpc>
                        <a:spcAft>
                          <a:spcPts val="800"/>
                        </a:spcAft>
                      </a:pPr>
                      <a:r>
                        <a:rPr lang="es-ES" sz="1600" kern="100" dirty="0">
                          <a:effectLst/>
                          <a:latin typeface="Bell MT" panose="02020503060305020303" pitchFamily="18" charset="77"/>
                        </a:rPr>
                        <a:t> </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4438" marR="64438" marT="0" marB="0" anchor="ctr"/>
                </a:tc>
                <a:extLst>
                  <a:ext uri="{0D108BD9-81ED-4DB2-BD59-A6C34878D82A}">
                    <a16:rowId xmlns:a16="http://schemas.microsoft.com/office/drawing/2014/main" val="2808148319"/>
                  </a:ext>
                </a:extLst>
              </a:tr>
            </a:tbl>
          </a:graphicData>
        </a:graphic>
      </p:graphicFrame>
      <p:sp>
        <p:nvSpPr>
          <p:cNvPr id="11" name="Rectangle 4">
            <a:extLst>
              <a:ext uri="{FF2B5EF4-FFF2-40B4-BE49-F238E27FC236}">
                <a16:creationId xmlns:a16="http://schemas.microsoft.com/office/drawing/2014/main" id="{21E57529-40A3-CAD3-C573-8CBCEFA50F0B}"/>
              </a:ext>
            </a:extLst>
          </p:cNvPr>
          <p:cNvSpPr>
            <a:spLocks noChangeArrowheads="1"/>
          </p:cNvSpPr>
          <p:nvPr/>
        </p:nvSpPr>
        <p:spPr bwMode="auto">
          <a:xfrm>
            <a:off x="4883371" y="16906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AE5183D6-50BA-0FE4-7B3F-E748BB4194B0}"/>
              </a:ext>
            </a:extLst>
          </p:cNvPr>
          <p:cNvSpPr>
            <a:spLocks noChangeArrowheads="1"/>
          </p:cNvSpPr>
          <p:nvPr/>
        </p:nvSpPr>
        <p:spPr bwMode="auto">
          <a:xfrm>
            <a:off x="5965990" y="1004151"/>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4" name="CuadroTexto 13">
            <a:extLst>
              <a:ext uri="{FF2B5EF4-FFF2-40B4-BE49-F238E27FC236}">
                <a16:creationId xmlns:a16="http://schemas.microsoft.com/office/drawing/2014/main" id="{B5DBF49F-AACF-ACFC-9A42-7D602804F577}"/>
              </a:ext>
            </a:extLst>
          </p:cNvPr>
          <p:cNvSpPr txBox="1"/>
          <p:nvPr/>
        </p:nvSpPr>
        <p:spPr>
          <a:xfrm>
            <a:off x="5002924" y="525517"/>
            <a:ext cx="6384351" cy="400110"/>
          </a:xfrm>
          <a:prstGeom prst="rect">
            <a:avLst/>
          </a:prstGeom>
          <a:noFill/>
        </p:spPr>
        <p:txBody>
          <a:bodyPr wrap="square" rtlCol="0">
            <a:spAutoFit/>
          </a:bodyPr>
          <a:lstStyle/>
          <a:p>
            <a:r>
              <a:rPr lang="es-MX" sz="2000" b="1" dirty="0">
                <a:solidFill>
                  <a:schemeClr val="accent5">
                    <a:lumMod val="75000"/>
                  </a:schemeClr>
                </a:solidFill>
                <a:latin typeface="Bell MT" panose="02020503060305020303" pitchFamily="18" charset="77"/>
              </a:rPr>
              <a:t>En relación con las cuotas para personas </a:t>
            </a:r>
            <a:r>
              <a:rPr lang="es-MX" sz="2000" b="1" dirty="0">
                <a:solidFill>
                  <a:srgbClr val="C00000"/>
                </a:solidFill>
                <a:latin typeface="Bell MT" panose="02020503060305020303" pitchFamily="18" charset="77"/>
              </a:rPr>
              <a:t>INDÍGENAS</a:t>
            </a:r>
            <a:r>
              <a:rPr lang="es-MX" sz="2000" b="1" dirty="0">
                <a:solidFill>
                  <a:schemeClr val="accent5">
                    <a:lumMod val="75000"/>
                  </a:schemeClr>
                </a:solidFill>
                <a:latin typeface="Bell MT" panose="02020503060305020303" pitchFamily="18" charset="77"/>
              </a:rPr>
              <a:t> </a:t>
            </a:r>
          </a:p>
        </p:txBody>
      </p:sp>
      <p:sp>
        <p:nvSpPr>
          <p:cNvPr id="15" name="Marcador de número de diapositiva 14">
            <a:extLst>
              <a:ext uri="{FF2B5EF4-FFF2-40B4-BE49-F238E27FC236}">
                <a16:creationId xmlns:a16="http://schemas.microsoft.com/office/drawing/2014/main" id="{BC90C562-130B-AE7B-DCFB-20404ADF2F03}"/>
              </a:ext>
            </a:extLst>
          </p:cNvPr>
          <p:cNvSpPr>
            <a:spLocks noGrp="1"/>
          </p:cNvSpPr>
          <p:nvPr>
            <p:ph type="sldNum" sz="quarter" idx="12"/>
          </p:nvPr>
        </p:nvSpPr>
        <p:spPr/>
        <p:txBody>
          <a:bodyPr/>
          <a:lstStyle/>
          <a:p>
            <a:fld id="{4337F4EE-8E31-2F42-A55D-38D6B85A0067}" type="slidenum">
              <a:rPr lang="es-MX" smtClean="0"/>
              <a:t>7</a:t>
            </a:fld>
            <a:endParaRPr lang="es-MX"/>
          </a:p>
        </p:txBody>
      </p:sp>
    </p:spTree>
    <p:extLst>
      <p:ext uri="{BB962C8B-B14F-4D97-AF65-F5344CB8AC3E}">
        <p14:creationId xmlns:p14="http://schemas.microsoft.com/office/powerpoint/2010/main" val="270708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1E57529-40A3-CAD3-C573-8CBCEFA50F0B}"/>
              </a:ext>
            </a:extLst>
          </p:cNvPr>
          <p:cNvSpPr>
            <a:spLocks noChangeArrowheads="1"/>
          </p:cNvSpPr>
          <p:nvPr/>
        </p:nvSpPr>
        <p:spPr bwMode="auto">
          <a:xfrm>
            <a:off x="4883371" y="16906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AE5183D6-50BA-0FE4-7B3F-E748BB4194B0}"/>
              </a:ext>
            </a:extLst>
          </p:cNvPr>
          <p:cNvSpPr>
            <a:spLocks noChangeArrowheads="1"/>
          </p:cNvSpPr>
          <p:nvPr/>
        </p:nvSpPr>
        <p:spPr bwMode="auto">
          <a:xfrm>
            <a:off x="5965990" y="1004151"/>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4" name="CuadroTexto 13">
            <a:extLst>
              <a:ext uri="{FF2B5EF4-FFF2-40B4-BE49-F238E27FC236}">
                <a16:creationId xmlns:a16="http://schemas.microsoft.com/office/drawing/2014/main" id="{B5DBF49F-AACF-ACFC-9A42-7D602804F577}"/>
              </a:ext>
            </a:extLst>
          </p:cNvPr>
          <p:cNvSpPr txBox="1"/>
          <p:nvPr/>
        </p:nvSpPr>
        <p:spPr>
          <a:xfrm>
            <a:off x="4647972" y="522029"/>
            <a:ext cx="6658760" cy="369332"/>
          </a:xfrm>
          <a:prstGeom prst="rect">
            <a:avLst/>
          </a:prstGeom>
          <a:noFill/>
        </p:spPr>
        <p:txBody>
          <a:bodyPr wrap="square" rtlCol="0">
            <a:spAutoFit/>
          </a:bodyPr>
          <a:lstStyle/>
          <a:p>
            <a:r>
              <a:rPr lang="es-MX" b="1" dirty="0">
                <a:solidFill>
                  <a:schemeClr val="accent5">
                    <a:lumMod val="75000"/>
                  </a:schemeClr>
                </a:solidFill>
                <a:latin typeface="Bell MT" panose="02020503060305020303" pitchFamily="18" charset="77"/>
              </a:rPr>
              <a:t>En relación con las cuotas para personas </a:t>
            </a:r>
            <a:r>
              <a:rPr lang="es-MX" b="1" dirty="0">
                <a:solidFill>
                  <a:srgbClr val="C00000"/>
                </a:solidFill>
                <a:latin typeface="Bell MT" panose="02020503060305020303" pitchFamily="18" charset="77"/>
              </a:rPr>
              <a:t>AFROMEXICANAS</a:t>
            </a:r>
            <a:r>
              <a:rPr lang="es-MX" b="1" dirty="0">
                <a:solidFill>
                  <a:schemeClr val="accent5">
                    <a:lumMod val="75000"/>
                  </a:schemeClr>
                </a:solidFill>
                <a:latin typeface="Bell MT" panose="02020503060305020303" pitchFamily="18" charset="77"/>
              </a:rPr>
              <a:t> </a:t>
            </a:r>
          </a:p>
        </p:txBody>
      </p:sp>
      <p:graphicFrame>
        <p:nvGraphicFramePr>
          <p:cNvPr id="5" name="Tabla 4">
            <a:extLst>
              <a:ext uri="{FF2B5EF4-FFF2-40B4-BE49-F238E27FC236}">
                <a16:creationId xmlns:a16="http://schemas.microsoft.com/office/drawing/2014/main" id="{4F48F79C-CF4E-23D3-9BAF-852E85438D3A}"/>
              </a:ext>
            </a:extLst>
          </p:cNvPr>
          <p:cNvGraphicFramePr>
            <a:graphicFrameLocks noGrp="1"/>
          </p:cNvGraphicFramePr>
          <p:nvPr>
            <p:extLst>
              <p:ext uri="{D42A27DB-BD31-4B8C-83A1-F6EECF244321}">
                <p14:modId xmlns:p14="http://schemas.microsoft.com/office/powerpoint/2010/main" val="3277724355"/>
              </p:ext>
            </p:extLst>
          </p:nvPr>
        </p:nvGraphicFramePr>
        <p:xfrm>
          <a:off x="769396" y="1578767"/>
          <a:ext cx="10653207" cy="4643139"/>
        </p:xfrm>
        <a:graphic>
          <a:graphicData uri="http://schemas.openxmlformats.org/drawingml/2006/table">
            <a:tbl>
              <a:tblPr firstRow="1" firstCol="1" bandRow="1">
                <a:tableStyleId>{5C22544A-7EE6-4342-B048-85BDC9FD1C3A}</a:tableStyleId>
              </a:tblPr>
              <a:tblGrid>
                <a:gridCol w="3469107">
                  <a:extLst>
                    <a:ext uri="{9D8B030D-6E8A-4147-A177-3AD203B41FA5}">
                      <a16:colId xmlns:a16="http://schemas.microsoft.com/office/drawing/2014/main" val="2968288175"/>
                    </a:ext>
                  </a:extLst>
                </a:gridCol>
                <a:gridCol w="3602875">
                  <a:extLst>
                    <a:ext uri="{9D8B030D-6E8A-4147-A177-3AD203B41FA5}">
                      <a16:colId xmlns:a16="http://schemas.microsoft.com/office/drawing/2014/main" val="3040258513"/>
                    </a:ext>
                  </a:extLst>
                </a:gridCol>
                <a:gridCol w="3581225">
                  <a:extLst>
                    <a:ext uri="{9D8B030D-6E8A-4147-A177-3AD203B41FA5}">
                      <a16:colId xmlns:a16="http://schemas.microsoft.com/office/drawing/2014/main" val="2136790296"/>
                    </a:ext>
                  </a:extLst>
                </a:gridCol>
              </a:tblGrid>
              <a:tr h="453242">
                <a:tc>
                  <a:txBody>
                    <a:bodyPr/>
                    <a:lstStyle/>
                    <a:p>
                      <a:pPr algn="ctr">
                        <a:lnSpc>
                          <a:spcPct val="107000"/>
                        </a:lnSpc>
                        <a:spcAft>
                          <a:spcPts val="800"/>
                        </a:spcAft>
                      </a:pPr>
                      <a:r>
                        <a:rPr lang="es-ES" sz="1400" kern="100" dirty="0">
                          <a:solidFill>
                            <a:schemeClr val="tx1"/>
                          </a:solidFill>
                          <a:effectLst/>
                          <a:latin typeface="Bell MT" panose="02020503060305020303" pitchFamily="18" charset="77"/>
                        </a:rPr>
                        <a:t>Acto reclamado</a:t>
                      </a:r>
                      <a:endParaRPr lang="es-MX" sz="14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solidFill>
                      <a:schemeClr val="accent3">
                        <a:lumMod val="20000"/>
                        <a:lumOff val="80000"/>
                      </a:schemeClr>
                    </a:solidFill>
                  </a:tcPr>
                </a:tc>
                <a:tc>
                  <a:txBody>
                    <a:bodyPr/>
                    <a:lstStyle/>
                    <a:p>
                      <a:pPr algn="ctr">
                        <a:lnSpc>
                          <a:spcPct val="107000"/>
                        </a:lnSpc>
                        <a:spcAft>
                          <a:spcPts val="800"/>
                        </a:spcAft>
                      </a:pPr>
                      <a:r>
                        <a:rPr lang="es-ES" sz="1400" kern="100" dirty="0">
                          <a:solidFill>
                            <a:schemeClr val="tx1"/>
                          </a:solidFill>
                          <a:effectLst/>
                          <a:latin typeface="Bell MT" panose="02020503060305020303" pitchFamily="18" charset="77"/>
                        </a:rPr>
                        <a:t>Resolución del Tribunal Electoral del Estado de Oaxaca</a:t>
                      </a:r>
                      <a:endParaRPr lang="es-MX" sz="14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solidFill>
                      <a:schemeClr val="accent3">
                        <a:lumMod val="20000"/>
                        <a:lumOff val="80000"/>
                      </a:schemeClr>
                    </a:solidFill>
                  </a:tcPr>
                </a:tc>
                <a:tc>
                  <a:txBody>
                    <a:bodyPr/>
                    <a:lstStyle/>
                    <a:p>
                      <a:pPr algn="ctr">
                        <a:lnSpc>
                          <a:spcPct val="107000"/>
                        </a:lnSpc>
                        <a:spcAft>
                          <a:spcPts val="800"/>
                        </a:spcAft>
                      </a:pPr>
                      <a:r>
                        <a:rPr lang="es-ES" sz="1400" kern="100" dirty="0">
                          <a:solidFill>
                            <a:schemeClr val="tx1"/>
                          </a:solidFill>
                          <a:effectLst/>
                          <a:latin typeface="Bell MT" panose="02020503060305020303" pitchFamily="18" charset="77"/>
                        </a:rPr>
                        <a:t>Modificación de Sala Regional Xalapa del TEPJF</a:t>
                      </a:r>
                      <a:endParaRPr lang="es-MX" sz="14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solidFill>
                      <a:schemeClr val="accent3">
                        <a:lumMod val="20000"/>
                        <a:lumOff val="80000"/>
                      </a:schemeClr>
                    </a:solidFill>
                  </a:tcPr>
                </a:tc>
                <a:extLst>
                  <a:ext uri="{0D108BD9-81ED-4DB2-BD59-A6C34878D82A}">
                    <a16:rowId xmlns:a16="http://schemas.microsoft.com/office/drawing/2014/main" val="3818038021"/>
                  </a:ext>
                </a:extLst>
              </a:tr>
              <a:tr h="1144493">
                <a:tc>
                  <a:txBody>
                    <a:bodyPr/>
                    <a:lstStyle/>
                    <a:p>
                      <a:pPr>
                        <a:lnSpc>
                          <a:spcPct val="107000"/>
                        </a:lnSpc>
                        <a:spcAft>
                          <a:spcPts val="800"/>
                        </a:spcAft>
                      </a:pPr>
                      <a:r>
                        <a:rPr lang="es-ES" sz="1400" kern="100" dirty="0">
                          <a:solidFill>
                            <a:schemeClr val="tx1"/>
                          </a:solidFill>
                          <a:effectLst/>
                          <a:latin typeface="Bell MT" panose="02020503060305020303" pitchFamily="18" charset="77"/>
                        </a:rPr>
                        <a:t>La omisión de realizar una consulta a las comunidades afromexicanas.</a:t>
                      </a:r>
                      <a:endParaRPr lang="es-MX" sz="1400" kern="100" dirty="0">
                        <a:solidFill>
                          <a:schemeClr val="tx1"/>
                        </a:solidFill>
                        <a:effectLst/>
                        <a:latin typeface="Bell MT" panose="02020503060305020303" pitchFamily="18" charset="77"/>
                      </a:endParaRPr>
                    </a:p>
                  </a:txBody>
                  <a:tcPr marL="53751" marR="53751" marT="0" marB="0" anchor="ctr">
                    <a:solidFill>
                      <a:schemeClr val="accent2">
                        <a:lumMod val="20000"/>
                        <a:lumOff val="80000"/>
                      </a:schemeClr>
                    </a:solidFill>
                  </a:tcPr>
                </a:tc>
                <a:tc>
                  <a:txBody>
                    <a:bodyPr/>
                    <a:lstStyle/>
                    <a:p>
                      <a:pPr>
                        <a:lnSpc>
                          <a:spcPct val="107000"/>
                        </a:lnSpc>
                        <a:spcAft>
                          <a:spcPts val="800"/>
                        </a:spcAft>
                      </a:pPr>
                      <a:r>
                        <a:rPr lang="es-ES" sz="1400" kern="100" dirty="0">
                          <a:effectLst/>
                          <a:latin typeface="Bell MT" panose="02020503060305020303" pitchFamily="18" charset="77"/>
                        </a:rPr>
                        <a:t>Ordenó al IEEPCO </a:t>
                      </a:r>
                      <a:r>
                        <a:rPr lang="es-MX" sz="1400" kern="100" dirty="0">
                          <a:effectLst/>
                          <a:latin typeface="Bell MT" panose="02020503060305020303" pitchFamily="18" charset="77"/>
                        </a:rPr>
                        <a:t>realizar, una </a:t>
                      </a:r>
                      <a:r>
                        <a:rPr lang="es-ES" sz="1400" kern="100" dirty="0">
                          <a:effectLst/>
                          <a:latin typeface="Bell MT" panose="02020503060305020303" pitchFamily="18" charset="77"/>
                        </a:rPr>
                        <a:t>consulta previa </a:t>
                      </a:r>
                      <a:r>
                        <a:rPr lang="es-MX" sz="1400" kern="100" dirty="0">
                          <a:effectLst/>
                          <a:latin typeface="Bell MT" panose="02020503060305020303" pitchFamily="18" charset="77"/>
                        </a:rPr>
                        <a:t>para el siguiente proceso electoral, a fin de</a:t>
                      </a:r>
                      <a:r>
                        <a:rPr lang="es-ES" sz="1400" kern="100" dirty="0">
                          <a:effectLst/>
                          <a:latin typeface="Bell MT" panose="02020503060305020303" pitchFamily="18" charset="77"/>
                        </a:rPr>
                        <a:t> distinguir la pertinencia de los requisitos y el cumplimiento de la </a:t>
                      </a:r>
                      <a:r>
                        <a:rPr lang="es-ES" sz="1400" kern="100" dirty="0" err="1">
                          <a:effectLst/>
                          <a:latin typeface="Bell MT" panose="02020503060305020303" pitchFamily="18" charset="77"/>
                        </a:rPr>
                        <a:t>autoadscripción</a:t>
                      </a:r>
                      <a:r>
                        <a:rPr lang="es-ES" sz="1400" kern="100" dirty="0">
                          <a:effectLst/>
                          <a:latin typeface="Bell MT" panose="02020503060305020303" pitchFamily="18" charset="77"/>
                        </a:rPr>
                        <a:t> calificada.</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tc>
                  <a:txBody>
                    <a:bodyPr/>
                    <a:lstStyle/>
                    <a:p>
                      <a:pPr>
                        <a:lnSpc>
                          <a:spcPct val="107000"/>
                        </a:lnSpc>
                        <a:spcAft>
                          <a:spcPts val="800"/>
                        </a:spcAft>
                      </a:pPr>
                      <a:r>
                        <a:rPr lang="es-ES" sz="1400" kern="100" dirty="0">
                          <a:effectLst/>
                          <a:latin typeface="Bell MT" panose="02020503060305020303" pitchFamily="18" charset="77"/>
                        </a:rPr>
                        <a:t>Ordenó al IEEPCO la realización de la consulta previa </a:t>
                      </a:r>
                      <a:r>
                        <a:rPr lang="es-ES" sz="1400" b="1" kern="100" dirty="0">
                          <a:effectLst/>
                          <a:latin typeface="Bell MT" panose="02020503060305020303" pitchFamily="18" charset="77"/>
                        </a:rPr>
                        <a:t>en el presente proceso </a:t>
                      </a:r>
                      <a:r>
                        <a:rPr lang="es-ES" sz="1400" kern="100" dirty="0">
                          <a:effectLst/>
                          <a:latin typeface="Bell MT" panose="02020503060305020303" pitchFamily="18" charset="77"/>
                        </a:rPr>
                        <a:t>electoral, antes del inicio de la etapa de registro de las candidaturas. Se incluyó con la consulta indígena.</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extLst>
                  <a:ext uri="{0D108BD9-81ED-4DB2-BD59-A6C34878D82A}">
                    <a16:rowId xmlns:a16="http://schemas.microsoft.com/office/drawing/2014/main" val="264636025"/>
                  </a:ext>
                </a:extLst>
              </a:tr>
              <a:tr h="914481">
                <a:tc>
                  <a:txBody>
                    <a:bodyPr/>
                    <a:lstStyle/>
                    <a:p>
                      <a:pPr>
                        <a:lnSpc>
                          <a:spcPct val="107000"/>
                        </a:lnSpc>
                        <a:spcAft>
                          <a:spcPts val="800"/>
                        </a:spcAft>
                      </a:pPr>
                      <a:r>
                        <a:rPr lang="es-ES" sz="1400" kern="100" dirty="0">
                          <a:solidFill>
                            <a:schemeClr val="tx1"/>
                          </a:solidFill>
                          <a:effectLst/>
                          <a:latin typeface="Bell MT" panose="02020503060305020303" pitchFamily="18" charset="77"/>
                        </a:rPr>
                        <a:t>La imposición de una serie de requisitos excesivos para para acreditar la </a:t>
                      </a:r>
                      <a:r>
                        <a:rPr lang="es-ES" sz="1400" kern="100" dirty="0" err="1">
                          <a:solidFill>
                            <a:schemeClr val="tx1"/>
                          </a:solidFill>
                          <a:effectLst/>
                          <a:latin typeface="Bell MT" panose="02020503060305020303" pitchFamily="18" charset="77"/>
                        </a:rPr>
                        <a:t>autoadscripción</a:t>
                      </a:r>
                      <a:r>
                        <a:rPr lang="es-ES" sz="1400" kern="100" dirty="0">
                          <a:solidFill>
                            <a:schemeClr val="tx1"/>
                          </a:solidFill>
                          <a:effectLst/>
                          <a:latin typeface="Bell MT" panose="02020503060305020303" pitchFamily="18" charset="77"/>
                        </a:rPr>
                        <a:t> afromexicana.</a:t>
                      </a:r>
                      <a:endParaRPr lang="es-MX" sz="14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solidFill>
                      <a:schemeClr val="accent2">
                        <a:lumMod val="20000"/>
                        <a:lumOff val="80000"/>
                      </a:schemeClr>
                    </a:solidFill>
                  </a:tcPr>
                </a:tc>
                <a:tc>
                  <a:txBody>
                    <a:bodyPr/>
                    <a:lstStyle/>
                    <a:p>
                      <a:pPr>
                        <a:lnSpc>
                          <a:spcPct val="107000"/>
                        </a:lnSpc>
                        <a:spcAft>
                          <a:spcPts val="800"/>
                        </a:spcAft>
                      </a:pPr>
                      <a:r>
                        <a:rPr lang="es-ES" sz="1400" kern="100" dirty="0">
                          <a:effectLst/>
                          <a:latin typeface="Bell MT" panose="02020503060305020303" pitchFamily="18" charset="77"/>
                        </a:rPr>
                        <a:t>Regular lo relativo a la auto adscripción calificada de las personas afromexicanas conforme a los requisitos establecidos en el proceso electoral 2020-2021.</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tc>
                  <a:txBody>
                    <a:bodyPr/>
                    <a:lstStyle/>
                    <a:p>
                      <a:pPr>
                        <a:lnSpc>
                          <a:spcPct val="107000"/>
                        </a:lnSpc>
                        <a:spcAft>
                          <a:spcPts val="800"/>
                        </a:spcAft>
                      </a:pPr>
                      <a:r>
                        <a:rPr lang="es-ES" sz="1400" kern="100" dirty="0">
                          <a:effectLst/>
                          <a:latin typeface="Bell MT" panose="02020503060305020303" pitchFamily="18" charset="77"/>
                        </a:rPr>
                        <a:t> </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extLst>
                  <a:ext uri="{0D108BD9-81ED-4DB2-BD59-A6C34878D82A}">
                    <a16:rowId xmlns:a16="http://schemas.microsoft.com/office/drawing/2014/main" val="462393969"/>
                  </a:ext>
                </a:extLst>
              </a:tr>
              <a:tr h="986430">
                <a:tc>
                  <a:txBody>
                    <a:bodyPr/>
                    <a:lstStyle/>
                    <a:p>
                      <a:pPr>
                        <a:lnSpc>
                          <a:spcPct val="107000"/>
                        </a:lnSpc>
                        <a:spcAft>
                          <a:spcPts val="800"/>
                        </a:spcAft>
                      </a:pPr>
                      <a:r>
                        <a:rPr lang="es-ES" sz="1400" kern="100" dirty="0">
                          <a:solidFill>
                            <a:schemeClr val="tx1"/>
                          </a:solidFill>
                          <a:effectLst/>
                          <a:latin typeface="Bell MT" panose="02020503060305020303" pitchFamily="18" charset="77"/>
                        </a:rPr>
                        <a:t>La eliminación del acta de nacimiento como documento idóneo para acreditar la auto adscripción calificada de la persona que desea postularse.</a:t>
                      </a:r>
                      <a:endParaRPr lang="es-MX" sz="14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solidFill>
                      <a:schemeClr val="accent2">
                        <a:lumMod val="20000"/>
                        <a:lumOff val="80000"/>
                      </a:schemeClr>
                    </a:solidFill>
                  </a:tcPr>
                </a:tc>
                <a:tc>
                  <a:txBody>
                    <a:bodyPr/>
                    <a:lstStyle/>
                    <a:p>
                      <a:pPr>
                        <a:lnSpc>
                          <a:spcPct val="107000"/>
                        </a:lnSpc>
                        <a:spcAft>
                          <a:spcPts val="800"/>
                        </a:spcAft>
                      </a:pPr>
                      <a:r>
                        <a:rPr lang="es-ES" sz="1400" kern="100" dirty="0">
                          <a:effectLst/>
                          <a:latin typeface="Bell MT" panose="02020503060305020303" pitchFamily="18" charset="77"/>
                        </a:rPr>
                        <a:t>Ordenó al IEEPCO </a:t>
                      </a:r>
                      <a:r>
                        <a:rPr lang="es-ES_tradnl" sz="1400" kern="100" dirty="0">
                          <a:effectLst/>
                          <a:latin typeface="Bell MT" panose="02020503060305020303" pitchFamily="18" charset="77"/>
                        </a:rPr>
                        <a:t>considerar el acta de nacimiento como un documento idóneo </a:t>
                      </a:r>
                      <a:r>
                        <a:rPr lang="es-ES" sz="1400" kern="100" dirty="0">
                          <a:effectLst/>
                          <a:latin typeface="Bell MT" panose="02020503060305020303" pitchFamily="18" charset="77"/>
                        </a:rPr>
                        <a:t>para acreditar la auto adscripción calificada.</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tc>
                  <a:txBody>
                    <a:bodyPr/>
                    <a:lstStyle/>
                    <a:p>
                      <a:pPr>
                        <a:lnSpc>
                          <a:spcPct val="107000"/>
                        </a:lnSpc>
                        <a:spcAft>
                          <a:spcPts val="800"/>
                        </a:spcAft>
                      </a:pPr>
                      <a:r>
                        <a:rPr lang="es-ES" sz="1400" kern="100" dirty="0">
                          <a:effectLst/>
                          <a:latin typeface="Bell MT" panose="02020503060305020303" pitchFamily="18" charset="77"/>
                        </a:rPr>
                        <a:t> </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extLst>
                  <a:ext uri="{0D108BD9-81ED-4DB2-BD59-A6C34878D82A}">
                    <a16:rowId xmlns:a16="http://schemas.microsoft.com/office/drawing/2014/main" val="2367013965"/>
                  </a:ext>
                </a:extLst>
              </a:tr>
              <a:tr h="1144493">
                <a:tc>
                  <a:txBody>
                    <a:bodyPr/>
                    <a:lstStyle/>
                    <a:p>
                      <a:pPr>
                        <a:lnSpc>
                          <a:spcPct val="107000"/>
                        </a:lnSpc>
                        <a:spcAft>
                          <a:spcPts val="800"/>
                        </a:spcAft>
                      </a:pPr>
                      <a:r>
                        <a:rPr lang="es-MX" sz="1400" kern="100" dirty="0">
                          <a:solidFill>
                            <a:schemeClr val="tx1"/>
                          </a:solidFill>
                          <a:effectLst/>
                          <a:latin typeface="Bell MT" panose="02020503060305020303" pitchFamily="18" charset="77"/>
                        </a:rPr>
                        <a:t>La falta de motivación al establecimiento de la reducida cantidad de diputaciones en las que se deberán postular personas afromexicanas</a:t>
                      </a:r>
                      <a:endParaRPr lang="es-MX" sz="14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solidFill>
                      <a:schemeClr val="accent2">
                        <a:lumMod val="20000"/>
                        <a:lumOff val="80000"/>
                      </a:schemeClr>
                    </a:solidFill>
                  </a:tcPr>
                </a:tc>
                <a:tc>
                  <a:txBody>
                    <a:bodyPr/>
                    <a:lstStyle/>
                    <a:p>
                      <a:pPr>
                        <a:lnSpc>
                          <a:spcPct val="107000"/>
                        </a:lnSpc>
                        <a:spcAft>
                          <a:spcPts val="800"/>
                        </a:spcAft>
                      </a:pPr>
                      <a:r>
                        <a:rPr lang="es-ES" sz="1400" kern="100" dirty="0">
                          <a:effectLst/>
                          <a:latin typeface="Bell MT" panose="02020503060305020303" pitchFamily="18" charset="77"/>
                        </a:rPr>
                        <a:t>Señaló que tal reclamo partió de una premisa equivocada porque no sólo se estableció una cuota en postulaciones de diputación por mayoría relativa, sino también para la vía de la representación proporcional.</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tc>
                  <a:txBody>
                    <a:bodyPr/>
                    <a:lstStyle/>
                    <a:p>
                      <a:pPr>
                        <a:lnSpc>
                          <a:spcPct val="107000"/>
                        </a:lnSpc>
                        <a:spcAft>
                          <a:spcPts val="800"/>
                        </a:spcAft>
                      </a:pPr>
                      <a:r>
                        <a:rPr lang="es-ES" sz="1400" kern="100" dirty="0">
                          <a:effectLst/>
                          <a:latin typeface="Bell MT" panose="02020503060305020303" pitchFamily="18" charset="77"/>
                        </a:rPr>
                        <a:t> </a:t>
                      </a:r>
                      <a:endParaRPr lang="es-MX" sz="14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53751" marR="53751" marT="0" marB="0" anchor="ctr"/>
                </a:tc>
                <a:extLst>
                  <a:ext uri="{0D108BD9-81ED-4DB2-BD59-A6C34878D82A}">
                    <a16:rowId xmlns:a16="http://schemas.microsoft.com/office/drawing/2014/main" val="3471909129"/>
                  </a:ext>
                </a:extLst>
              </a:tr>
            </a:tbl>
          </a:graphicData>
        </a:graphic>
      </p:graphicFrame>
      <p:sp>
        <p:nvSpPr>
          <p:cNvPr id="6" name="Rectangle 1">
            <a:extLst>
              <a:ext uri="{FF2B5EF4-FFF2-40B4-BE49-F238E27FC236}">
                <a16:creationId xmlns:a16="http://schemas.microsoft.com/office/drawing/2014/main" id="{3FD64700-E6BD-B6EC-6130-CB1C720E5FB2}"/>
              </a:ext>
            </a:extLst>
          </p:cNvPr>
          <p:cNvSpPr>
            <a:spLocks noChangeArrowheads="1"/>
          </p:cNvSpPr>
          <p:nvPr/>
        </p:nvSpPr>
        <p:spPr bwMode="auto">
          <a:xfrm>
            <a:off x="4803686" y="236452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5" name="Título 1">
            <a:extLst>
              <a:ext uri="{FF2B5EF4-FFF2-40B4-BE49-F238E27FC236}">
                <a16:creationId xmlns:a16="http://schemas.microsoft.com/office/drawing/2014/main" id="{85323DCD-CE4C-5A5B-0E30-727CC580B0AF}"/>
              </a:ext>
            </a:extLst>
          </p:cNvPr>
          <p:cNvSpPr>
            <a:spLocks noGrp="1"/>
          </p:cNvSpPr>
          <p:nvPr>
            <p:ph type="title"/>
          </p:nvPr>
        </p:nvSpPr>
        <p:spPr>
          <a:xfrm>
            <a:off x="580011" y="522029"/>
            <a:ext cx="3819883" cy="837214"/>
          </a:xfrm>
          <a:solidFill>
            <a:schemeClr val="accent5">
              <a:lumMod val="75000"/>
            </a:schemeClr>
          </a:solidFill>
        </p:spPr>
        <p:txBody>
          <a:bodyPr>
            <a:noAutofit/>
          </a:bodyPr>
          <a:lstStyle/>
          <a:p>
            <a:r>
              <a:rPr lang="es-MX" sz="2000" b="1" dirty="0">
                <a:solidFill>
                  <a:schemeClr val="bg1">
                    <a:lumMod val="95000"/>
                  </a:schemeClr>
                </a:solidFill>
                <a:latin typeface="Bell MT" panose="02020503060305020303" pitchFamily="18" charset="77"/>
              </a:rPr>
              <a:t>JDC/149/2023  (TEEO) y </a:t>
            </a:r>
            <a:br>
              <a:rPr lang="es-MX" sz="2000" b="1" dirty="0">
                <a:solidFill>
                  <a:schemeClr val="bg1">
                    <a:lumMod val="95000"/>
                  </a:schemeClr>
                </a:solidFill>
                <a:latin typeface="Bell MT" panose="02020503060305020303" pitchFamily="18" charset="77"/>
              </a:rPr>
            </a:br>
            <a:r>
              <a:rPr lang="es-MX" sz="2000" b="1" dirty="0">
                <a:solidFill>
                  <a:srgbClr val="FFFF00"/>
                </a:solidFill>
                <a:latin typeface="Bell MT" panose="02020503060305020303" pitchFamily="18" charset="77"/>
              </a:rPr>
              <a:t>SX-JRC-028/2023 (TEPJF)</a:t>
            </a:r>
          </a:p>
        </p:txBody>
      </p:sp>
      <p:sp>
        <p:nvSpPr>
          <p:cNvPr id="16" name="Marcador de número de diapositiva 15">
            <a:extLst>
              <a:ext uri="{FF2B5EF4-FFF2-40B4-BE49-F238E27FC236}">
                <a16:creationId xmlns:a16="http://schemas.microsoft.com/office/drawing/2014/main" id="{11ACC712-6037-FE2B-6CCD-C514FC37D9C8}"/>
              </a:ext>
            </a:extLst>
          </p:cNvPr>
          <p:cNvSpPr>
            <a:spLocks noGrp="1"/>
          </p:cNvSpPr>
          <p:nvPr>
            <p:ph type="sldNum" sz="quarter" idx="12"/>
          </p:nvPr>
        </p:nvSpPr>
        <p:spPr/>
        <p:txBody>
          <a:bodyPr/>
          <a:lstStyle/>
          <a:p>
            <a:fld id="{4337F4EE-8E31-2F42-A55D-38D6B85A0067}" type="slidenum">
              <a:rPr lang="es-MX" smtClean="0"/>
              <a:t>8</a:t>
            </a:fld>
            <a:endParaRPr lang="es-MX"/>
          </a:p>
        </p:txBody>
      </p:sp>
    </p:spTree>
    <p:extLst>
      <p:ext uri="{BB962C8B-B14F-4D97-AF65-F5344CB8AC3E}">
        <p14:creationId xmlns:p14="http://schemas.microsoft.com/office/powerpoint/2010/main" val="1067590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1E57529-40A3-CAD3-C573-8CBCEFA50F0B}"/>
              </a:ext>
            </a:extLst>
          </p:cNvPr>
          <p:cNvSpPr>
            <a:spLocks noChangeArrowheads="1"/>
          </p:cNvSpPr>
          <p:nvPr/>
        </p:nvSpPr>
        <p:spPr bwMode="auto">
          <a:xfrm>
            <a:off x="4883371" y="16906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AE5183D6-50BA-0FE4-7B3F-E748BB4194B0}"/>
              </a:ext>
            </a:extLst>
          </p:cNvPr>
          <p:cNvSpPr>
            <a:spLocks noChangeArrowheads="1"/>
          </p:cNvSpPr>
          <p:nvPr/>
        </p:nvSpPr>
        <p:spPr bwMode="auto">
          <a:xfrm>
            <a:off x="5965990" y="1004151"/>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4" name="CuadroTexto 13">
            <a:extLst>
              <a:ext uri="{FF2B5EF4-FFF2-40B4-BE49-F238E27FC236}">
                <a16:creationId xmlns:a16="http://schemas.microsoft.com/office/drawing/2014/main" id="{B5DBF49F-AACF-ACFC-9A42-7D602804F577}"/>
              </a:ext>
            </a:extLst>
          </p:cNvPr>
          <p:cNvSpPr txBox="1"/>
          <p:nvPr/>
        </p:nvSpPr>
        <p:spPr>
          <a:xfrm>
            <a:off x="4647972" y="320953"/>
            <a:ext cx="6658760" cy="646331"/>
          </a:xfrm>
          <a:prstGeom prst="rect">
            <a:avLst/>
          </a:prstGeom>
          <a:noFill/>
        </p:spPr>
        <p:txBody>
          <a:bodyPr wrap="square" rtlCol="0">
            <a:spAutoFit/>
          </a:bodyPr>
          <a:lstStyle/>
          <a:p>
            <a:pPr algn="ctr"/>
            <a:r>
              <a:rPr lang="es-MX" b="1" dirty="0">
                <a:solidFill>
                  <a:schemeClr val="accent5">
                    <a:lumMod val="75000"/>
                  </a:schemeClr>
                </a:solidFill>
                <a:latin typeface="Bell MT" panose="02020503060305020303" pitchFamily="18" charset="77"/>
              </a:rPr>
              <a:t>En relación con las cuotas para personas de las </a:t>
            </a:r>
            <a:r>
              <a:rPr lang="es-MX" b="1" dirty="0">
                <a:solidFill>
                  <a:srgbClr val="C00000"/>
                </a:solidFill>
                <a:latin typeface="Bell MT" panose="02020503060305020303" pitchFamily="18" charset="77"/>
              </a:rPr>
              <a:t>DIVERSIDADES</a:t>
            </a:r>
            <a:r>
              <a:rPr lang="es-MX" b="1" dirty="0">
                <a:solidFill>
                  <a:schemeClr val="accent5">
                    <a:lumMod val="75000"/>
                  </a:schemeClr>
                </a:solidFill>
                <a:latin typeface="Bell MT" panose="02020503060305020303" pitchFamily="18" charset="77"/>
              </a:rPr>
              <a:t> </a:t>
            </a:r>
            <a:r>
              <a:rPr lang="es-MX" b="1" dirty="0">
                <a:solidFill>
                  <a:srgbClr val="C00000"/>
                </a:solidFill>
                <a:latin typeface="Bell MT" panose="02020503060305020303" pitchFamily="18" charset="77"/>
              </a:rPr>
              <a:t>SEXUALES Y DE GÉNERO </a:t>
            </a:r>
          </a:p>
        </p:txBody>
      </p:sp>
      <p:sp>
        <p:nvSpPr>
          <p:cNvPr id="6" name="Rectangle 1">
            <a:extLst>
              <a:ext uri="{FF2B5EF4-FFF2-40B4-BE49-F238E27FC236}">
                <a16:creationId xmlns:a16="http://schemas.microsoft.com/office/drawing/2014/main" id="{3FD64700-E6BD-B6EC-6130-CB1C720E5FB2}"/>
              </a:ext>
            </a:extLst>
          </p:cNvPr>
          <p:cNvSpPr>
            <a:spLocks noChangeArrowheads="1"/>
          </p:cNvSpPr>
          <p:nvPr/>
        </p:nvSpPr>
        <p:spPr bwMode="auto">
          <a:xfrm>
            <a:off x="4803686" y="236452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a 2">
            <a:extLst>
              <a:ext uri="{FF2B5EF4-FFF2-40B4-BE49-F238E27FC236}">
                <a16:creationId xmlns:a16="http://schemas.microsoft.com/office/drawing/2014/main" id="{2D7A0935-B456-089F-E240-1D6ECBEE19CF}"/>
              </a:ext>
            </a:extLst>
          </p:cNvPr>
          <p:cNvGraphicFramePr>
            <a:graphicFrameLocks noGrp="1"/>
          </p:cNvGraphicFramePr>
          <p:nvPr>
            <p:extLst>
              <p:ext uri="{D42A27DB-BD31-4B8C-83A1-F6EECF244321}">
                <p14:modId xmlns:p14="http://schemas.microsoft.com/office/powerpoint/2010/main" val="4229538872"/>
              </p:ext>
            </p:extLst>
          </p:nvPr>
        </p:nvGraphicFramePr>
        <p:xfrm>
          <a:off x="742120" y="1507014"/>
          <a:ext cx="10564611" cy="4930712"/>
        </p:xfrm>
        <a:graphic>
          <a:graphicData uri="http://schemas.openxmlformats.org/drawingml/2006/table">
            <a:tbl>
              <a:tblPr firstRow="1" firstCol="1" bandRow="1">
                <a:tableStyleId>{5C22544A-7EE6-4342-B048-85BDC9FD1C3A}</a:tableStyleId>
              </a:tblPr>
              <a:tblGrid>
                <a:gridCol w="3255489">
                  <a:extLst>
                    <a:ext uri="{9D8B030D-6E8A-4147-A177-3AD203B41FA5}">
                      <a16:colId xmlns:a16="http://schemas.microsoft.com/office/drawing/2014/main" val="2945682291"/>
                    </a:ext>
                  </a:extLst>
                </a:gridCol>
                <a:gridCol w="3516487">
                  <a:extLst>
                    <a:ext uri="{9D8B030D-6E8A-4147-A177-3AD203B41FA5}">
                      <a16:colId xmlns:a16="http://schemas.microsoft.com/office/drawing/2014/main" val="855023455"/>
                    </a:ext>
                  </a:extLst>
                </a:gridCol>
                <a:gridCol w="3792635">
                  <a:extLst>
                    <a:ext uri="{9D8B030D-6E8A-4147-A177-3AD203B41FA5}">
                      <a16:colId xmlns:a16="http://schemas.microsoft.com/office/drawing/2014/main" val="1336185561"/>
                    </a:ext>
                  </a:extLst>
                </a:gridCol>
              </a:tblGrid>
              <a:tr h="446053">
                <a:tc>
                  <a:txBody>
                    <a:bodyPr/>
                    <a:lstStyle/>
                    <a:p>
                      <a:pPr algn="ctr">
                        <a:lnSpc>
                          <a:spcPct val="107000"/>
                        </a:lnSpc>
                        <a:spcAft>
                          <a:spcPts val="800"/>
                        </a:spcAft>
                      </a:pPr>
                      <a:r>
                        <a:rPr lang="es-ES" sz="1600" kern="100" dirty="0">
                          <a:solidFill>
                            <a:schemeClr val="tx1"/>
                          </a:solidFill>
                          <a:effectLst/>
                          <a:latin typeface="Bell MT" panose="02020503060305020303" pitchFamily="18" charset="77"/>
                        </a:rPr>
                        <a:t>Acto reclamado</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solidFill>
                      <a:schemeClr val="accent3">
                        <a:lumMod val="20000"/>
                        <a:lumOff val="80000"/>
                      </a:schemeClr>
                    </a:solidFill>
                  </a:tcPr>
                </a:tc>
                <a:tc>
                  <a:txBody>
                    <a:bodyPr/>
                    <a:lstStyle/>
                    <a:p>
                      <a:pPr algn="ctr">
                        <a:lnSpc>
                          <a:spcPct val="107000"/>
                        </a:lnSpc>
                        <a:spcAft>
                          <a:spcPts val="800"/>
                        </a:spcAft>
                      </a:pPr>
                      <a:r>
                        <a:rPr lang="es-ES" sz="1600" kern="100">
                          <a:solidFill>
                            <a:schemeClr val="tx1"/>
                          </a:solidFill>
                          <a:effectLst/>
                          <a:latin typeface="Bell MT" panose="02020503060305020303" pitchFamily="18" charset="77"/>
                        </a:rPr>
                        <a:t>Resolución del Tribunal Electoral del Estado de Oaxaca</a:t>
                      </a:r>
                      <a:endParaRPr lang="es-MX" sz="1600" kern="10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solidFill>
                      <a:schemeClr val="accent3">
                        <a:lumMod val="20000"/>
                        <a:lumOff val="80000"/>
                      </a:schemeClr>
                    </a:solidFill>
                  </a:tcPr>
                </a:tc>
                <a:tc>
                  <a:txBody>
                    <a:bodyPr/>
                    <a:lstStyle/>
                    <a:p>
                      <a:pPr algn="ctr">
                        <a:lnSpc>
                          <a:spcPct val="107000"/>
                        </a:lnSpc>
                        <a:spcAft>
                          <a:spcPts val="800"/>
                        </a:spcAft>
                      </a:pPr>
                      <a:r>
                        <a:rPr lang="es-ES" sz="1600" kern="100" dirty="0">
                          <a:solidFill>
                            <a:schemeClr val="tx1"/>
                          </a:solidFill>
                          <a:effectLst/>
                          <a:latin typeface="Bell MT" panose="02020503060305020303" pitchFamily="18" charset="77"/>
                        </a:rPr>
                        <a:t>Modificación de Sala Regional Xalapa del TEPJF</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solidFill>
                      <a:schemeClr val="accent3">
                        <a:lumMod val="20000"/>
                        <a:lumOff val="80000"/>
                      </a:schemeClr>
                    </a:solidFill>
                  </a:tcPr>
                </a:tc>
                <a:extLst>
                  <a:ext uri="{0D108BD9-81ED-4DB2-BD59-A6C34878D82A}">
                    <a16:rowId xmlns:a16="http://schemas.microsoft.com/office/drawing/2014/main" val="721949291"/>
                  </a:ext>
                </a:extLst>
              </a:tr>
              <a:tr h="747095">
                <a:tc>
                  <a:txBody>
                    <a:bodyPr/>
                    <a:lstStyle/>
                    <a:p>
                      <a:pPr>
                        <a:lnSpc>
                          <a:spcPct val="107000"/>
                        </a:lnSpc>
                        <a:spcAft>
                          <a:spcPts val="800"/>
                        </a:spcAft>
                      </a:pPr>
                      <a:r>
                        <a:rPr lang="es-ES" sz="1600" kern="100">
                          <a:solidFill>
                            <a:schemeClr val="tx1"/>
                          </a:solidFill>
                          <a:effectLst/>
                          <a:latin typeface="Bell MT" panose="02020503060305020303" pitchFamily="18" charset="77"/>
                        </a:rPr>
                        <a:t>La imposición del requisito de demostrar la orientación sexual.</a:t>
                      </a:r>
                      <a:endParaRPr lang="es-MX" sz="1600" kern="10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solidFill>
                      <a:srgbClr val="86D0E5"/>
                    </a:solidFill>
                  </a:tcPr>
                </a:tc>
                <a:tc>
                  <a:txBody>
                    <a:bodyPr/>
                    <a:lstStyle/>
                    <a:p>
                      <a:pPr>
                        <a:lnSpc>
                          <a:spcPct val="107000"/>
                        </a:lnSpc>
                        <a:spcAft>
                          <a:spcPts val="800"/>
                        </a:spcAft>
                      </a:pPr>
                      <a:r>
                        <a:rPr lang="es-ES" sz="1600" kern="100" dirty="0">
                          <a:effectLst/>
                          <a:latin typeface="Bell MT" panose="02020503060305020303" pitchFamily="18" charset="77"/>
                        </a:rPr>
                        <a:t>Declaró fundado el agravio que reclamó el requisito de demostrar la orientación sexual, pues es suficiente con su auto adscripción.</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tc>
                <a:tc>
                  <a:txBody>
                    <a:bodyPr/>
                    <a:lstStyle/>
                    <a:p>
                      <a:pPr>
                        <a:lnSpc>
                          <a:spcPct val="107000"/>
                        </a:lnSpc>
                        <a:spcAft>
                          <a:spcPts val="800"/>
                        </a:spcAft>
                      </a:pPr>
                      <a:r>
                        <a:rPr lang="es-ES" sz="1600" kern="100">
                          <a:effectLst/>
                          <a:latin typeface="Bell MT" panose="02020503060305020303" pitchFamily="18" charset="77"/>
                        </a:rPr>
                        <a:t> </a:t>
                      </a:r>
                      <a:endParaRPr lang="es-MX" sz="1600" kern="100">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tc>
                <a:extLst>
                  <a:ext uri="{0D108BD9-81ED-4DB2-BD59-A6C34878D82A}">
                    <a16:rowId xmlns:a16="http://schemas.microsoft.com/office/drawing/2014/main" val="1668098799"/>
                  </a:ext>
                </a:extLst>
              </a:tr>
              <a:tr h="1951261">
                <a:tc>
                  <a:txBody>
                    <a:bodyPr/>
                    <a:lstStyle/>
                    <a:p>
                      <a:pPr>
                        <a:lnSpc>
                          <a:spcPct val="107000"/>
                        </a:lnSpc>
                        <a:spcAft>
                          <a:spcPts val="800"/>
                        </a:spcAft>
                      </a:pPr>
                      <a:r>
                        <a:rPr lang="es-ES" sz="1600" kern="100">
                          <a:solidFill>
                            <a:schemeClr val="tx1"/>
                          </a:solidFill>
                          <a:effectLst/>
                          <a:latin typeface="Bell MT" panose="02020503060305020303" pitchFamily="18" charset="77"/>
                        </a:rPr>
                        <a:t>La imposición excesiva de presentar documentos expedidos por colectivos y organizaciones de la diversidad sexual para acceder a la cuota </a:t>
                      </a:r>
                      <a:r>
                        <a:rPr lang="es-MX" sz="1600" kern="100">
                          <a:solidFill>
                            <a:schemeClr val="tx1"/>
                          </a:solidFill>
                          <a:effectLst/>
                          <a:latin typeface="Bell MT" panose="02020503060305020303" pitchFamily="18" charset="77"/>
                        </a:rPr>
                        <a:t>LGBTTTIQ+</a:t>
                      </a:r>
                      <a:r>
                        <a:rPr lang="es-ES" sz="1600" kern="100">
                          <a:solidFill>
                            <a:schemeClr val="tx1"/>
                          </a:solidFill>
                          <a:effectLst/>
                          <a:latin typeface="Bell MT" panose="02020503060305020303" pitchFamily="18" charset="77"/>
                        </a:rPr>
                        <a:t>. </a:t>
                      </a:r>
                      <a:endParaRPr lang="es-MX" sz="1600" kern="10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solidFill>
                      <a:srgbClr val="86D0E5"/>
                    </a:solidFill>
                  </a:tcPr>
                </a:tc>
                <a:tc>
                  <a:txBody>
                    <a:bodyPr/>
                    <a:lstStyle/>
                    <a:p>
                      <a:pPr>
                        <a:lnSpc>
                          <a:spcPct val="107000"/>
                        </a:lnSpc>
                        <a:spcAft>
                          <a:spcPts val="800"/>
                        </a:spcAft>
                      </a:pPr>
                      <a:r>
                        <a:rPr lang="es-ES" sz="1600" kern="100" dirty="0">
                          <a:effectLst/>
                          <a:latin typeface="Bell MT" panose="02020503060305020303" pitchFamily="18" charset="77"/>
                        </a:rPr>
                        <a:t>Consideró infundado el reclamo pues dicho precepto busca que quien se postule acreditando con alguna constancia, que se haya beneficiado al colectivo del cual se tiene la pretensión de representar ante el electorado.</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tc>
                <a:tc>
                  <a:txBody>
                    <a:bodyPr/>
                    <a:lstStyle/>
                    <a:p>
                      <a:pPr>
                        <a:lnSpc>
                          <a:spcPct val="107000"/>
                        </a:lnSpc>
                        <a:spcAft>
                          <a:spcPts val="800"/>
                        </a:spcAft>
                      </a:pPr>
                      <a:r>
                        <a:rPr lang="es-ES" sz="1600" kern="0" dirty="0">
                          <a:effectLst/>
                          <a:latin typeface="Bell MT" panose="02020503060305020303" pitchFamily="18" charset="77"/>
                        </a:rPr>
                        <a:t>Determinó la inconstitucionalidad del artículo 20 de los lineamientos en materia de paridad y acciones afirmativas, al considerar que imponer el deber de presentar constancias era excesivo, desproporcional y violatorio al derecho a la identidad personal, de género, intimidad y vida privada y, por tanto, no apegada al orden constitucional.</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tc>
                <a:extLst>
                  <a:ext uri="{0D108BD9-81ED-4DB2-BD59-A6C34878D82A}">
                    <a16:rowId xmlns:a16="http://schemas.microsoft.com/office/drawing/2014/main" val="720277733"/>
                  </a:ext>
                </a:extLst>
              </a:tr>
              <a:tr h="897615">
                <a:tc>
                  <a:txBody>
                    <a:bodyPr/>
                    <a:lstStyle/>
                    <a:p>
                      <a:pPr>
                        <a:lnSpc>
                          <a:spcPct val="107000"/>
                        </a:lnSpc>
                        <a:spcAft>
                          <a:spcPts val="800"/>
                        </a:spcAft>
                      </a:pPr>
                      <a:r>
                        <a:rPr lang="es-ES" sz="1600" kern="100" dirty="0">
                          <a:solidFill>
                            <a:schemeClr val="tx1"/>
                          </a:solidFill>
                          <a:effectLst/>
                          <a:latin typeface="Bell MT" panose="02020503060305020303" pitchFamily="18" charset="77"/>
                        </a:rPr>
                        <a:t>Lo relativo a la imposibilidad de postular personas de una sola orientación o identidad sexual</a:t>
                      </a:r>
                      <a:endParaRPr lang="es-MX" sz="1600" kern="100" dirty="0">
                        <a:solidFill>
                          <a:schemeClr val="tx1"/>
                        </a:solidFill>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solidFill>
                      <a:srgbClr val="86D0E5"/>
                    </a:solidFill>
                  </a:tcPr>
                </a:tc>
                <a:tc>
                  <a:txBody>
                    <a:bodyPr/>
                    <a:lstStyle/>
                    <a:p>
                      <a:pPr>
                        <a:lnSpc>
                          <a:spcPct val="107000"/>
                        </a:lnSpc>
                        <a:spcAft>
                          <a:spcPts val="800"/>
                        </a:spcAft>
                      </a:pPr>
                      <a:r>
                        <a:rPr lang="es-ES" sz="1600" kern="100" dirty="0">
                          <a:effectLst/>
                          <a:latin typeface="Bell MT" panose="02020503060305020303" pitchFamily="18" charset="77"/>
                        </a:rPr>
                        <a:t>Dejó sin efecto el artículo 20 de los lineamientos, por considerarlo dentro del derecho de los partidos políticos de gobernarse internamente.</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tc>
                <a:tc>
                  <a:txBody>
                    <a:bodyPr/>
                    <a:lstStyle/>
                    <a:p>
                      <a:pPr>
                        <a:lnSpc>
                          <a:spcPct val="107000"/>
                        </a:lnSpc>
                        <a:spcAft>
                          <a:spcPts val="800"/>
                        </a:spcAft>
                      </a:pPr>
                      <a:r>
                        <a:rPr lang="es-ES" sz="1600" kern="100" dirty="0">
                          <a:effectLst/>
                          <a:latin typeface="Bell MT" panose="02020503060305020303" pitchFamily="18" charset="77"/>
                        </a:rPr>
                        <a:t> </a:t>
                      </a:r>
                      <a:endParaRPr lang="es-MX" sz="1600" kern="100" dirty="0">
                        <a:effectLst/>
                        <a:latin typeface="Bell MT" panose="02020503060305020303" pitchFamily="18" charset="77"/>
                        <a:ea typeface="Calibri" panose="020F0502020204030204" pitchFamily="34" charset="0"/>
                        <a:cs typeface="Times New Roman" panose="02020603050405020304" pitchFamily="18" charset="0"/>
                      </a:endParaRPr>
                    </a:p>
                  </a:txBody>
                  <a:tcPr marL="61950" marR="61950" marT="0" marB="0" anchor="ctr"/>
                </a:tc>
                <a:extLst>
                  <a:ext uri="{0D108BD9-81ED-4DB2-BD59-A6C34878D82A}">
                    <a16:rowId xmlns:a16="http://schemas.microsoft.com/office/drawing/2014/main" val="32635660"/>
                  </a:ext>
                </a:extLst>
              </a:tr>
            </a:tbl>
          </a:graphicData>
        </a:graphic>
      </p:graphicFrame>
      <p:sp>
        <p:nvSpPr>
          <p:cNvPr id="8" name="Título 1">
            <a:extLst>
              <a:ext uri="{FF2B5EF4-FFF2-40B4-BE49-F238E27FC236}">
                <a16:creationId xmlns:a16="http://schemas.microsoft.com/office/drawing/2014/main" id="{1C7C8598-6D88-C245-E053-77605E3035A2}"/>
              </a:ext>
            </a:extLst>
          </p:cNvPr>
          <p:cNvSpPr txBox="1">
            <a:spLocks/>
          </p:cNvSpPr>
          <p:nvPr/>
        </p:nvSpPr>
        <p:spPr>
          <a:xfrm>
            <a:off x="742120" y="464344"/>
            <a:ext cx="3819883" cy="837214"/>
          </a:xfrm>
          <a:prstGeom prst="rect">
            <a:avLst/>
          </a:prstGeom>
          <a:solidFill>
            <a:schemeClr val="accent5">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a:solidFill>
                  <a:schemeClr val="bg1">
                    <a:lumMod val="95000"/>
                  </a:schemeClr>
                </a:solidFill>
                <a:latin typeface="Bell MT" panose="02020503060305020303" pitchFamily="18" charset="77"/>
              </a:rPr>
              <a:t>JDC/149/2023  (TEEO) y </a:t>
            </a:r>
            <a:br>
              <a:rPr lang="es-MX" sz="2000" b="1" dirty="0">
                <a:solidFill>
                  <a:schemeClr val="bg1">
                    <a:lumMod val="95000"/>
                  </a:schemeClr>
                </a:solidFill>
                <a:latin typeface="Bell MT" panose="02020503060305020303" pitchFamily="18" charset="77"/>
              </a:rPr>
            </a:br>
            <a:r>
              <a:rPr lang="es-MX" sz="2000" b="1" dirty="0">
                <a:solidFill>
                  <a:srgbClr val="FFFF00"/>
                </a:solidFill>
                <a:latin typeface="Bell MT" panose="02020503060305020303" pitchFamily="18" charset="77"/>
              </a:rPr>
              <a:t>SX-JRC-028/2023 (TEPJF)</a:t>
            </a:r>
          </a:p>
        </p:txBody>
      </p:sp>
      <p:sp>
        <p:nvSpPr>
          <p:cNvPr id="9" name="Marcador de número de diapositiva 8">
            <a:extLst>
              <a:ext uri="{FF2B5EF4-FFF2-40B4-BE49-F238E27FC236}">
                <a16:creationId xmlns:a16="http://schemas.microsoft.com/office/drawing/2014/main" id="{2CDA595C-4C13-5D1E-93A3-CC2F40E132BE}"/>
              </a:ext>
            </a:extLst>
          </p:cNvPr>
          <p:cNvSpPr>
            <a:spLocks noGrp="1"/>
          </p:cNvSpPr>
          <p:nvPr>
            <p:ph type="sldNum" sz="quarter" idx="12"/>
          </p:nvPr>
        </p:nvSpPr>
        <p:spPr/>
        <p:txBody>
          <a:bodyPr/>
          <a:lstStyle/>
          <a:p>
            <a:fld id="{4337F4EE-8E31-2F42-A55D-38D6B85A0067}" type="slidenum">
              <a:rPr lang="es-MX" smtClean="0"/>
              <a:t>9</a:t>
            </a:fld>
            <a:endParaRPr lang="es-MX"/>
          </a:p>
        </p:txBody>
      </p:sp>
    </p:spTree>
    <p:extLst>
      <p:ext uri="{BB962C8B-B14F-4D97-AF65-F5344CB8AC3E}">
        <p14:creationId xmlns:p14="http://schemas.microsoft.com/office/powerpoint/2010/main" val="8629500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5565</TotalTime>
  <Words>2682</Words>
  <Application>Microsoft Macintosh PowerPoint</Application>
  <PresentationFormat>Panorámica</PresentationFormat>
  <Paragraphs>224</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Aptos</vt:lpstr>
      <vt:lpstr>Aptos Display</vt:lpstr>
      <vt:lpstr>Arial</vt:lpstr>
      <vt:lpstr>Bell MT</vt:lpstr>
      <vt:lpstr>Calibri</vt:lpstr>
      <vt:lpstr>Tema de Office</vt:lpstr>
      <vt:lpstr>Presentación de PowerPoint</vt:lpstr>
      <vt:lpstr>Contenido </vt:lpstr>
      <vt:lpstr>1. Antecedentes </vt:lpstr>
      <vt:lpstr>  2. PRIMER JUICIO JDC/149/2023 Tribunal Electoral del Estado de Oaxaca    </vt:lpstr>
      <vt:lpstr>  3. SEGUNDO JUICIO  SX-JRC/028/2023  Sala Xalapa del Tribunal Electoral del Poder Judicial de la Federación    </vt:lpstr>
      <vt:lpstr>4. Resoluciones por categoría beneficiaria de  acción afirmativa </vt:lpstr>
      <vt:lpstr>JDC/149/2023  (TEEO) y  SX-JRC-028/2023 (TEPJF)</vt:lpstr>
      <vt:lpstr>JDC/149/2023  (TEEO) y  SX-JRC-028/2023 (TEPJF)</vt:lpstr>
      <vt:lpstr>Presentación de PowerPoint</vt:lpstr>
      <vt:lpstr>Presentación de PowerPoint</vt:lpstr>
      <vt:lpstr>Presentación de PowerPoint</vt:lpstr>
      <vt:lpstr>Resolución JDC/149/2023</vt:lpstr>
      <vt:lpstr>5. Características de las cuotas por acción afirmativa (proceso electoral 2023-2024) </vt:lpstr>
      <vt:lpstr>6. Cambios respecto al proceso electoral 2020-2021 </vt:lpstr>
      <vt:lpstr>6. Cambios respecto al proceso electoral 2020-2021 (Continuación) </vt:lpstr>
      <vt:lpstr>6. Cambios respecto al proceso electoral 2020-2021 (Continuación)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María Cristina Velásquez C.</dc:creator>
  <cp:lastModifiedBy>María Cristina Velásquez C.</cp:lastModifiedBy>
  <cp:revision>23</cp:revision>
  <dcterms:created xsi:type="dcterms:W3CDTF">2024-05-30T19:17:09Z</dcterms:created>
  <dcterms:modified xsi:type="dcterms:W3CDTF">2024-06-03T17:56:49Z</dcterms:modified>
</cp:coreProperties>
</file>